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74" r:id="rId7"/>
    <p:sldId id="260" r:id="rId8"/>
    <p:sldId id="268" r:id="rId9"/>
    <p:sldId id="273" r:id="rId10"/>
    <p:sldId id="270" r:id="rId11"/>
    <p:sldId id="261" r:id="rId12"/>
    <p:sldId id="262" r:id="rId13"/>
    <p:sldId id="263" r:id="rId14"/>
    <p:sldId id="264" r:id="rId15"/>
    <p:sldId id="265" r:id="rId16"/>
    <p:sldId id="266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984" y="-810"/>
      </p:cViewPr>
      <p:guideLst>
        <p:guide orient="horz" pos="2054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B5369-8CBA-4B7B-95F9-AEEC0D211A63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5424-E6BC-4A0C-B1F8-8F1B68FDC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5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E990-3601-4D7A-B452-AD606B7A1A99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88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11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3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3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0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23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65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6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38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86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4C28-8085-4DC7-91B7-91F7007FD7A1}" type="datetimeFigureOut">
              <a:rPr lang="pt-BR" smtClean="0"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44EE-6E07-4188-AF2D-D5140DAE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1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Highway </a:t>
            </a:r>
            <a:r>
              <a:rPr lang="en-US" i="1" dirty="0"/>
              <a:t>S</a:t>
            </a:r>
            <a:r>
              <a:rPr lang="en-US" i="1" dirty="0" smtClean="0"/>
              <a:t>afety Manual</a:t>
            </a:r>
            <a:br>
              <a:rPr lang="en-US" i="1" dirty="0" smtClean="0"/>
            </a:br>
            <a:r>
              <a:rPr lang="en-US" sz="3600" dirty="0" err="1" smtClean="0"/>
              <a:t>Capítulo</a:t>
            </a:r>
            <a:r>
              <a:rPr lang="en-US" sz="3600" dirty="0" smtClean="0"/>
              <a:t> 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767561"/>
          </a:xfrm>
        </p:spPr>
        <p:txBody>
          <a:bodyPr>
            <a:normAutofit/>
          </a:bodyPr>
          <a:lstStyle/>
          <a:p>
            <a:r>
              <a:rPr lang="en-US" dirty="0" smtClean="0"/>
              <a:t>Felipe Medeiros          </a:t>
            </a:r>
            <a:r>
              <a:rPr lang="en-US" dirty="0" err="1" smtClean="0"/>
              <a:t>Magdala</a:t>
            </a:r>
            <a:r>
              <a:rPr lang="en-US" dirty="0" smtClean="0"/>
              <a:t> </a:t>
            </a:r>
            <a:r>
              <a:rPr lang="en-US" dirty="0" err="1" smtClean="0"/>
              <a:t>Arioli</a:t>
            </a:r>
            <a:endParaRPr lang="en-US" dirty="0" smtClean="0"/>
          </a:p>
          <a:p>
            <a:r>
              <a:rPr lang="en-US" dirty="0"/>
              <a:t>Marta </a:t>
            </a:r>
            <a:r>
              <a:rPr lang="en-US" dirty="0" err="1" smtClean="0"/>
              <a:t>Obelheiro</a:t>
            </a:r>
            <a:r>
              <a:rPr lang="en-US" dirty="0" smtClean="0"/>
              <a:t>            Roger </a:t>
            </a:r>
            <a:r>
              <a:rPr lang="en-US" dirty="0"/>
              <a:t>Lange</a:t>
            </a:r>
          </a:p>
          <a:p>
            <a:endParaRPr lang="en-US" dirty="0"/>
          </a:p>
          <a:p>
            <a:r>
              <a:rPr lang="en-US" dirty="0" smtClean="0"/>
              <a:t>SEGURANÇA VIÁRIA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/>
              <a:t>3.2.4. Fatores que contribuem para acidentes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HUMANOS;</a:t>
            </a:r>
          </a:p>
          <a:p>
            <a:r>
              <a:rPr lang="pt-BR" dirty="0" smtClean="0"/>
              <a:t>VEÍCULO;</a:t>
            </a:r>
          </a:p>
          <a:p>
            <a:r>
              <a:rPr lang="pt-BR" dirty="0" smtClean="0"/>
              <a:t>AMBIENTE;</a:t>
            </a:r>
          </a:p>
          <a:p>
            <a:endParaRPr lang="pt-BR" dirty="0"/>
          </a:p>
          <a:p>
            <a:pPr marL="0" algn="just">
              <a:buNone/>
            </a:pPr>
            <a:r>
              <a:rPr lang="pt-BR" dirty="0" smtClean="0"/>
              <a:t>Estes fatores podem agir antes (aumentam risco), durante (aumentam severidade) ou depois (pioram o resultado) do acidente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13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95" y="338328"/>
            <a:ext cx="8642957" cy="125272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Estratégias para reduzir acidentes e/ou danos causados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Design, planejamento e manutenção;</a:t>
            </a:r>
          </a:p>
          <a:p>
            <a:r>
              <a:rPr lang="pt-BR" dirty="0" smtClean="0"/>
              <a:t>Educação;</a:t>
            </a:r>
          </a:p>
          <a:p>
            <a:r>
              <a:rPr lang="pt-BR" dirty="0" smtClean="0"/>
              <a:t>Legislação e fiscalização;</a:t>
            </a:r>
          </a:p>
          <a:p>
            <a:r>
              <a:rPr lang="pt-BR" dirty="0" smtClean="0"/>
              <a:t>Tecnologia;</a:t>
            </a:r>
          </a:p>
          <a:p>
            <a:r>
              <a:rPr lang="pt-BR" dirty="0" smtClean="0"/>
              <a:t>Gerenciamento da demanda, pode reduzir a exposição das pessoas ao risco.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72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802"/>
            <a:ext cx="8229600" cy="1252728"/>
          </a:xfrm>
        </p:spPr>
        <p:txBody>
          <a:bodyPr/>
          <a:lstStyle/>
          <a:p>
            <a:pPr algn="l"/>
            <a:r>
              <a:rPr lang="pt-BR" dirty="0" smtClean="0"/>
              <a:t>3.3. DADOS PARA ESTIMATIVAS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Dados do acidente: local, hora, data, veículos envolvidos, relatório policial;</a:t>
            </a:r>
          </a:p>
          <a:p>
            <a:endParaRPr lang="pt-BR" dirty="0" smtClean="0"/>
          </a:p>
          <a:p>
            <a:r>
              <a:rPr lang="pt-BR" dirty="0" smtClean="0"/>
              <a:t>Dados do local: diversos sobre a rodovia;</a:t>
            </a:r>
          </a:p>
          <a:p>
            <a:endParaRPr lang="pt-BR" dirty="0" smtClean="0"/>
          </a:p>
          <a:p>
            <a:r>
              <a:rPr lang="pt-BR" dirty="0" smtClean="0"/>
              <a:t>Volume de tráfego: média diária anual;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22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dirty="0" smtClean="0"/>
              <a:t>3.3.2. Limitações quanto aos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080" y="2126084"/>
            <a:ext cx="8450645" cy="45558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rgbClr val="0070C0"/>
                </a:solidFill>
              </a:rPr>
              <a:t>Qualidade e precisão dos dados:</a:t>
            </a:r>
          </a:p>
          <a:p>
            <a:r>
              <a:rPr lang="pt-BR" dirty="0" smtClean="0"/>
              <a:t>Erros de digitação, termos pouco precisos, coletores de dados com pouco treinamento...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pt-BR" b="1" dirty="0" smtClean="0">
                <a:solidFill>
                  <a:srgbClr val="0070C0"/>
                </a:solidFill>
              </a:rPr>
              <a:t>Limites dos relatórios e falta de classificação da severidade:</a:t>
            </a:r>
          </a:p>
          <a:p>
            <a:pPr marL="514350" indent="-514350"/>
            <a:r>
              <a:rPr lang="pt-BR" dirty="0" smtClean="0"/>
              <a:t>Nem todos acidentes são registrados, exigências legais limitam os registros e quando isso muda, os dados aparecem alterados;</a:t>
            </a:r>
          </a:p>
          <a:p>
            <a:pPr marL="514350" indent="-514350"/>
            <a:r>
              <a:rPr lang="pt-BR" dirty="0" smtClean="0"/>
              <a:t>Acidentes mais graves são registrados com maior frequência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BR" b="1" dirty="0">
                <a:solidFill>
                  <a:srgbClr val="0070C0"/>
                </a:solidFill>
              </a:rPr>
              <a:t>Diferenças no procedimento de coleta dos dados.</a:t>
            </a:r>
          </a:p>
          <a:p>
            <a:pPr marL="514350" indent="-514350"/>
            <a:endParaRPr lang="pt-BR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5448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pt-BR" dirty="0"/>
          </a:p>
          <a:p>
            <a:pPr marL="0" algn="just">
              <a:buNone/>
            </a:pPr>
            <a:r>
              <a:rPr lang="pt-BR" dirty="0" smtClean="0"/>
              <a:t>Bancos de dados sobre acidentes são incompletos, podem não ser precisos, não são uniformes quanto aos termos utilizados e quanto a análise da severidade dos acidentes.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3.3.2. Limitações quanto aos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85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/>
              <a:t>3.3.3. Limitações quanto a variabilidade e mudanças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75467"/>
            <a:ext cx="8474549" cy="34506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70C0"/>
                </a:solidFill>
              </a:rPr>
              <a:t>Variabilidade natural  </a:t>
            </a:r>
            <a:r>
              <a:rPr lang="pt-BR" dirty="0" smtClean="0"/>
              <a:t>- acidentes são eventos randômicos;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70C0"/>
                </a:solidFill>
              </a:rPr>
              <a:t>Tendência há média </a:t>
            </a:r>
            <a:r>
              <a:rPr lang="pt-BR" dirty="0" smtClean="0"/>
              <a:t>– um período de alta ocorrência de acidentes, tende a ser precedido de outro de baixa ocorrência.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</a:rPr>
              <a:t>Variação nas condições do meio</a:t>
            </a:r>
            <a:r>
              <a:rPr lang="pt-BR" dirty="0" smtClean="0"/>
              <a:t> – se longos períodos de análise são usados, para minimizar a tendência há média, bem como melhor estimar a frequência de acidentes, é provável que as condições do meio tenham mudado.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3.4 Evolução dos Métodos de Estimativa de Acidentes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364" y="1866378"/>
            <a:ext cx="8756386" cy="480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Métodos de Estimativas de Acidentes: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Estimativa de acidentes usando a freqüência observada de acidentes e as taxas de acidentes ao longo de um período de curto prazo e um </a:t>
            </a:r>
            <a:r>
              <a:rPr lang="pt-PT" dirty="0" smtClean="0"/>
              <a:t>de </a:t>
            </a:r>
            <a:r>
              <a:rPr lang="pt-PT" dirty="0"/>
              <a:t>longo </a:t>
            </a:r>
            <a:r>
              <a:rPr lang="pt-PT" dirty="0" smtClean="0"/>
              <a:t>prazo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Medições indiretas de </a:t>
            </a:r>
            <a:r>
              <a:rPr lang="pt-PT" dirty="0"/>
              <a:t>segurança para a identificação de locais de muitos acidentes. Medidas de segurança indiretas são </a:t>
            </a:r>
            <a:r>
              <a:rPr lang="pt-PT" dirty="0" smtClean="0"/>
              <a:t>tam-bém </a:t>
            </a:r>
            <a:r>
              <a:rPr lang="pt-PT" dirty="0"/>
              <a:t>conhecidas como </a:t>
            </a:r>
            <a:r>
              <a:rPr lang="pt-PT" dirty="0" smtClean="0"/>
              <a:t>“medidas </a:t>
            </a:r>
            <a:r>
              <a:rPr lang="pt-PT" dirty="0"/>
              <a:t>de segurança </a:t>
            </a:r>
            <a:r>
              <a:rPr lang="pt-PT" dirty="0" smtClean="0"/>
              <a:t>substitutas”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Técnicas estatísticas de análise (</a:t>
            </a:r>
            <a:r>
              <a:rPr lang="pt-PT" dirty="0"/>
              <a:t>especificamente o </a:t>
            </a:r>
            <a:r>
              <a:rPr lang="pt-PT" dirty="0" smtClean="0"/>
              <a:t>desenvol-vimento </a:t>
            </a:r>
            <a:r>
              <a:rPr lang="pt-PT" dirty="0"/>
              <a:t>de modelos de regressão </a:t>
            </a:r>
            <a:r>
              <a:rPr lang="pt-PT" dirty="0" smtClean="0"/>
              <a:t>linear </a:t>
            </a:r>
            <a:r>
              <a:rPr lang="pt-PT" dirty="0"/>
              <a:t>para estimar a freqüência de </a:t>
            </a:r>
            <a:r>
              <a:rPr lang="pt-PT" dirty="0" smtClean="0"/>
              <a:t>acidentes) e metodologias que incorporam dados de acidentes para aumentar a confiabilidade nos modelos de estimativa de acidentes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65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3.4.1 </a:t>
            </a:r>
            <a:r>
              <a:rPr lang="pt-PT" sz="2800" dirty="0" smtClean="0"/>
              <a:t>Freqüência Observada </a:t>
            </a:r>
            <a:r>
              <a:rPr lang="pt-PT" sz="2800" dirty="0"/>
              <a:t>de </a:t>
            </a:r>
            <a:r>
              <a:rPr lang="pt-PT" sz="2800" dirty="0" smtClean="0"/>
              <a:t>Acidentes </a:t>
            </a:r>
            <a:r>
              <a:rPr lang="pt-PT" sz="2800" dirty="0"/>
              <a:t>e as </a:t>
            </a:r>
            <a:r>
              <a:rPr lang="pt-PT" sz="2800" dirty="0" smtClean="0"/>
              <a:t>Taxas </a:t>
            </a:r>
            <a:r>
              <a:rPr lang="pt-PT" sz="2800" dirty="0"/>
              <a:t>de </a:t>
            </a:r>
            <a:r>
              <a:rPr lang="pt-PT" sz="2800" dirty="0" smtClean="0"/>
              <a:t>Acidentes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13152" y="2292263"/>
                <a:ext cx="8618598" cy="4384110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Frequência </a:t>
                </a:r>
                <a:r>
                  <a:rPr lang="pt-BR" dirty="0"/>
                  <a:t>de acidentes e as taxas de acidentes são muitas vezes utilizados para a estimativa de acidentes e avaliação da eficácia do tratamento. No HSM, os dados históricos de colisão em qualquer instalação (isto é, o número de colisões registrados num dado período) é referida como a </a:t>
                </a:r>
                <a:r>
                  <a:rPr lang="pt-BR" dirty="0" smtClean="0"/>
                  <a:t>“frequência </a:t>
                </a:r>
                <a:r>
                  <a:rPr lang="pt-BR" dirty="0"/>
                  <a:t>de acidentes </a:t>
                </a:r>
                <a:r>
                  <a:rPr lang="pt-BR" dirty="0" smtClean="0"/>
                  <a:t>registrados”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𝑇𝑎𝑥𝑎</m:t>
                    </m:r>
                    <m:r>
                      <a:rPr lang="pt-BR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pt-BR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𝑑𝑒</m:t>
                    </m:r>
                    <m:r>
                      <a:rPr lang="pt-BR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pt-BR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𝐴𝑐𝑖𝑑𝑒𝑛𝑡𝑒𝑠</m:t>
                    </m:r>
                    <m:r>
                      <a:rPr lang="pt-BR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𝐹𝑟𝑒𝑞𝑢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ê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𝑛𝑐𝑖𝑎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é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𝑑𝑖𝑎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𝑑𝑒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𝐴𝑐𝑖𝑑𝑒𝑛𝑡𝑒𝑠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𝑛𝑢𝑚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𝑝𝑒𝑟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í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𝑜𝑑𝑜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𝐸𝑥𝑝𝑜𝑠𝑖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çã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𝑛𝑜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𝑚𝑒𝑠𝑚𝑜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𝑝𝑒𝑟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í</m:t>
                        </m:r>
                        <m:r>
                          <a:rPr lang="pt-BR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𝑜𝑑𝑜</m:t>
                        </m:r>
                      </m:den>
                    </m:f>
                  </m:oMath>
                </a14:m>
                <a:endParaRPr lang="pt-BR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pt-BR" dirty="0" smtClean="0"/>
                  <a:t>Ferramenta usada para identificar e priorizar locais que necessitam de modificações e para avaliar a eficácia dos tratamentos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52" y="2292263"/>
                <a:ext cx="8618598" cy="4384110"/>
              </a:xfrm>
              <a:blipFill rotWithShape="1">
                <a:blip r:embed="rId2"/>
                <a:stretch>
                  <a:fillRect l="-1061" t="-1530" r="-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3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3.4.1 </a:t>
            </a:r>
            <a:r>
              <a:rPr lang="pt-PT" sz="2800" dirty="0" smtClean="0"/>
              <a:t>Freqüência Observada </a:t>
            </a:r>
            <a:r>
              <a:rPr lang="pt-PT" sz="2800" dirty="0"/>
              <a:t>de </a:t>
            </a:r>
            <a:r>
              <a:rPr lang="pt-PT" sz="2800" dirty="0" smtClean="0"/>
              <a:t>Acidentes </a:t>
            </a:r>
            <a:r>
              <a:rPr lang="pt-PT" sz="2800" dirty="0"/>
              <a:t>e as </a:t>
            </a:r>
            <a:r>
              <a:rPr lang="pt-PT" sz="2800" dirty="0" smtClean="0"/>
              <a:t>Taxas </a:t>
            </a:r>
            <a:r>
              <a:rPr lang="pt-PT" sz="2800" dirty="0"/>
              <a:t>de </a:t>
            </a:r>
            <a:r>
              <a:rPr lang="pt-PT" sz="2800" dirty="0" smtClean="0"/>
              <a:t>Acidentes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292263"/>
            <a:ext cx="8618598" cy="4384110"/>
          </a:xfrm>
        </p:spPr>
        <p:txBody>
          <a:bodyPr>
            <a:normAutofit/>
          </a:bodyPr>
          <a:lstStyle/>
          <a:p>
            <a:r>
              <a:rPr lang="pt-BR" dirty="0"/>
              <a:t>Vantagens: 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Fácil entendimento do grande público, 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Aceitação intuitiva (tendências devem se manter), e 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Falta de outras alternativas.</a:t>
            </a:r>
          </a:p>
          <a:p>
            <a:r>
              <a:rPr lang="pt-BR" dirty="0" smtClean="0"/>
              <a:t>Limitações do método: imprecisão dos dados e falta de tratamento da variabilidade e das mudanças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9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3.4.2 </a:t>
            </a:r>
            <a:r>
              <a:rPr lang="pt-PT" sz="2800" dirty="0"/>
              <a:t>Medições indiretas de </a:t>
            </a:r>
            <a:r>
              <a:rPr lang="pt-PT" sz="2800" dirty="0" smtClean="0"/>
              <a:t>segurança (ou </a:t>
            </a:r>
            <a:r>
              <a:rPr lang="pt-PT" sz="2800" b="1" dirty="0" smtClean="0"/>
              <a:t>M</a:t>
            </a:r>
            <a:r>
              <a:rPr lang="pt-BR" sz="2800" dirty="0" smtClean="0"/>
              <a:t>edição </a:t>
            </a:r>
            <a:r>
              <a:rPr lang="pt-BR" sz="2800" dirty="0"/>
              <a:t>de </a:t>
            </a:r>
            <a:r>
              <a:rPr lang="pt-BR" sz="2800" dirty="0" smtClean="0"/>
              <a:t>Segurança </a:t>
            </a:r>
            <a:r>
              <a:rPr lang="pt-BR" sz="2800" dirty="0"/>
              <a:t>por </a:t>
            </a:r>
            <a:r>
              <a:rPr lang="pt-BR" sz="2800" dirty="0" smtClean="0"/>
              <a:t>Substituição)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630465"/>
            <a:ext cx="8618598" cy="404590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É utilizada quando as frequências de acidente não estão disponíveis </a:t>
            </a:r>
            <a:r>
              <a:rPr lang="pt-PT" dirty="0" smtClean="0"/>
              <a:t>pois </a:t>
            </a:r>
            <a:r>
              <a:rPr lang="pt-PT" dirty="0"/>
              <a:t>a estrada ou instalação ainda não está em serviço ou que </a:t>
            </a:r>
            <a:r>
              <a:rPr lang="pt-PT" dirty="0" smtClean="0"/>
              <a:t>esteja </a:t>
            </a:r>
            <a:r>
              <a:rPr lang="pt-PT" dirty="0"/>
              <a:t>em serviço por um curto período de tempo, quando as freqüências acidentes são baixos ou não foram coletadas, ou quando uma estrada ou instalação tem significativas características únicas. </a:t>
            </a:r>
            <a:endParaRPr lang="pt-PT" dirty="0" smtClean="0"/>
          </a:p>
          <a:p>
            <a:r>
              <a:rPr lang="pt-PT" dirty="0" smtClean="0"/>
              <a:t>A vantagem das medições indiretas </a:t>
            </a:r>
            <a:r>
              <a:rPr lang="pt-PT" dirty="0"/>
              <a:t>de segurança </a:t>
            </a:r>
            <a:r>
              <a:rPr lang="pt-PT" dirty="0" smtClean="0"/>
              <a:t>é </a:t>
            </a:r>
            <a:r>
              <a:rPr lang="pt-PT" dirty="0"/>
              <a:t>que </a:t>
            </a:r>
            <a:r>
              <a:rPr lang="pt-PT" dirty="0" smtClean="0"/>
              <a:t>elas </a:t>
            </a:r>
            <a:r>
              <a:rPr lang="pt-PT" dirty="0"/>
              <a:t>podem poupar </a:t>
            </a:r>
            <a:r>
              <a:rPr lang="pt-PT" dirty="0" smtClean="0"/>
              <a:t>a espera </a:t>
            </a:r>
            <a:r>
              <a:rPr lang="pt-PT" dirty="0"/>
              <a:t>por </a:t>
            </a:r>
            <a:r>
              <a:rPr lang="pt-PT" dirty="0" smtClean="0"/>
              <a:t>termos acidentes suficientes para reconhecermos um </a:t>
            </a:r>
            <a:r>
              <a:rPr lang="pt-PT" dirty="0"/>
              <a:t>problema </a:t>
            </a:r>
            <a:r>
              <a:rPr lang="pt-PT" dirty="0" smtClean="0"/>
              <a:t>e aplicarmos o remédio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499" y="2852796"/>
            <a:ext cx="8221829" cy="3271798"/>
          </a:xfrm>
        </p:spPr>
        <p:txBody>
          <a:bodyPr>
            <a:normAutofit/>
          </a:bodyPr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capítulo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introduzir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 da </a:t>
            </a:r>
            <a:r>
              <a:rPr lang="en-US" dirty="0" err="1" smtClean="0"/>
              <a:t>gestão</a:t>
            </a:r>
            <a:r>
              <a:rPr lang="en-US" dirty="0" smtClean="0"/>
              <a:t> da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viária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entedimento</a:t>
            </a:r>
            <a:r>
              <a:rPr lang="en-US" dirty="0" smtClean="0"/>
              <a:t> das </a:t>
            </a:r>
            <a:r>
              <a:rPr lang="en-US" dirty="0" err="1" smtClean="0"/>
              <a:t>técnicas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estimativas</a:t>
            </a:r>
            <a:r>
              <a:rPr lang="en-US" dirty="0" smtClean="0"/>
              <a:t> </a:t>
            </a:r>
            <a:r>
              <a:rPr lang="en-US" dirty="0" err="1" smtClean="0"/>
              <a:t>apresentados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manual</a:t>
            </a:r>
          </a:p>
          <a:p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apresentados</a:t>
            </a:r>
            <a:r>
              <a:rPr lang="en-US" dirty="0" smtClean="0"/>
              <a:t>:	</a:t>
            </a:r>
          </a:p>
          <a:p>
            <a:pPr lvl="1"/>
            <a:r>
              <a:rPr lang="en-US" dirty="0" smtClean="0"/>
              <a:t>Panorama dos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com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acidentes</a:t>
            </a:r>
            <a:endParaRPr lang="en-US" dirty="0"/>
          </a:p>
          <a:p>
            <a:pPr lvl="1"/>
            <a:r>
              <a:rPr lang="en-US" dirty="0" smtClean="0"/>
              <a:t>Dados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estimativa</a:t>
            </a:r>
            <a:r>
              <a:rPr lang="en-US" dirty="0" smtClean="0"/>
              <a:t> de </a:t>
            </a:r>
            <a:r>
              <a:rPr lang="en-US" dirty="0" err="1" smtClean="0"/>
              <a:t>acidentes</a:t>
            </a:r>
            <a:r>
              <a:rPr lang="en-US" dirty="0" smtClean="0"/>
              <a:t> 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limitações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3.1. INTRODUÇÃO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449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3.4.3 Estimativa de Acidentes usando Métodos Estatísticos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192055"/>
            <a:ext cx="8618598" cy="4484318"/>
          </a:xfrm>
        </p:spPr>
        <p:txBody>
          <a:bodyPr>
            <a:normAutofit/>
          </a:bodyPr>
          <a:lstStyle/>
          <a:p>
            <a:r>
              <a:rPr lang="pt-BR" dirty="0" smtClean="0"/>
              <a:t>Modelos </a:t>
            </a:r>
            <a:r>
              <a:rPr lang="pt-BR" dirty="0"/>
              <a:t>estatísticos usando análise de regressão foram desenvolvidas para preencher algumas das limitações </a:t>
            </a:r>
            <a:r>
              <a:rPr lang="pt-BR" dirty="0" smtClean="0"/>
              <a:t>identificadas em </a:t>
            </a:r>
            <a:r>
              <a:rPr lang="pt-BR" dirty="0"/>
              <a:t>outros </a:t>
            </a:r>
            <a:r>
              <a:rPr lang="pt-BR" dirty="0" smtClean="0"/>
              <a:t>métodos</a:t>
            </a:r>
          </a:p>
          <a:p>
            <a:r>
              <a:rPr lang="pt-BR" dirty="0" smtClean="0"/>
              <a:t>Estes modelos se baseiam em uma tendência de regressão a média e </a:t>
            </a:r>
            <a:r>
              <a:rPr lang="pt-BR" dirty="0" err="1" smtClean="0"/>
              <a:t>e</a:t>
            </a:r>
            <a:r>
              <a:rPr lang="pt-BR" dirty="0" smtClean="0"/>
              <a:t> permitem estimar com precisão a frequência dos acidentes não apenas para as condições existentes mas também para as alterações ou mesmo novas instalações antes de serem construídas</a:t>
            </a:r>
          </a:p>
          <a:p>
            <a:r>
              <a:rPr lang="pt-BR" dirty="0" smtClean="0"/>
              <a:t>Como se baseiam em estimativas a confiabilidade depende de como o modelo se encaixa nos dados originais e de como ele foi calibrado para a situação local.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3.4.3 Estimativa de Acidentes usando Métodos Estatísticos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192055"/>
            <a:ext cx="8618598" cy="4484318"/>
          </a:xfrm>
        </p:spPr>
        <p:txBody>
          <a:bodyPr>
            <a:normAutofit/>
          </a:bodyPr>
          <a:lstStyle/>
          <a:p>
            <a:r>
              <a:rPr lang="pt-PT" dirty="0" smtClean="0"/>
              <a:t>Existem alguns </a:t>
            </a:r>
            <a:r>
              <a:rPr lang="pt-PT" dirty="0"/>
              <a:t>métodos estatísticos </a:t>
            </a:r>
            <a:r>
              <a:rPr lang="pt-PT" dirty="0" smtClean="0"/>
              <a:t>para </a:t>
            </a:r>
            <a:r>
              <a:rPr lang="pt-PT" dirty="0"/>
              <a:t>combinar as estimativas de acidentes a partir de um modelo estatístico com </a:t>
            </a:r>
            <a:r>
              <a:rPr lang="pt-PT" dirty="0" smtClean="0"/>
              <a:t>aquela estimativa gerada a partir da frequência </a:t>
            </a:r>
            <a:r>
              <a:rPr lang="pt-PT" dirty="0"/>
              <a:t>de acidentes observada em um local ou </a:t>
            </a:r>
            <a:r>
              <a:rPr lang="pt-PT" dirty="0" smtClean="0"/>
              <a:t>instalação. Estes incluem:</a:t>
            </a:r>
          </a:p>
          <a:p>
            <a:pPr lvl="1"/>
            <a:r>
              <a:rPr lang="pt-PT" dirty="0" smtClean="0"/>
              <a:t>Método Empírico de Bayes (EB)</a:t>
            </a:r>
          </a:p>
          <a:p>
            <a:pPr lvl="1"/>
            <a:r>
              <a:rPr lang="pt-PT" dirty="0" smtClean="0"/>
              <a:t>Método Hierárquico de Bayes</a:t>
            </a:r>
          </a:p>
          <a:p>
            <a:pPr lvl="1"/>
            <a:r>
              <a:rPr lang="pt-PT" dirty="0" smtClean="0"/>
              <a:t>Método Completo de Bayes</a:t>
            </a:r>
          </a:p>
          <a:p>
            <a:r>
              <a:rPr lang="pt-PT" dirty="0" smtClean="0"/>
              <a:t>No HSM o método EB é usado como parte de um método preditivo.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3.4.4 Desenvolvimento e Conteúdo dos Métodos da HSM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680570"/>
            <a:ext cx="8618598" cy="399580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 HSM foi desenvolvido em função do reconhecimento dos profissionais do transporte da necessidade de métodos quantitativos padronizados para a estimativa e avaliação de acidentes.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 HSM provê métodos quantitativos para estimar a frequência e a gravidade de acidentes em uma série de situações e ferramentas para tomada de decisão para uso na gestão da segurança viária.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marL="801688" indent="-801688" algn="l"/>
            <a:r>
              <a:rPr lang="pt-BR" sz="2800" dirty="0" smtClean="0"/>
              <a:t>3.4.4 Desenvolvimento e Conteúdo dos Métodos da HSM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2154477"/>
            <a:ext cx="8618598" cy="45218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Partes do HSM:</a:t>
            </a:r>
          </a:p>
          <a:p>
            <a:pPr marL="759143" lvl="1" indent="-457200">
              <a:buFont typeface="+mj-lt"/>
              <a:buAutoNum type="alphaUcPeriod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Visão geral dos Fatores Humanos e uma introdução aos conceitos fundamentais</a:t>
            </a:r>
          </a:p>
          <a:p>
            <a:pPr marL="759143" lvl="1" indent="-457200">
              <a:buFont typeface="+mj-lt"/>
              <a:buAutoNum type="alphaUcPeriod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Enfoca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os métodos para estabelecer um amplo e contínuo processo de gestão da segurança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das estradas</a:t>
            </a:r>
          </a:p>
          <a:p>
            <a:pPr marL="759143" lvl="1" indent="-457200">
              <a:buFont typeface="+mj-lt"/>
              <a:buAutoNum type="alphaUcPeriod"/>
            </a:pPr>
            <a:r>
              <a:rPr lang="pt-PT" dirty="0" smtClean="0"/>
              <a:t>Apresenta </a:t>
            </a:r>
            <a:r>
              <a:rPr lang="pt-PT" dirty="0"/>
              <a:t>o método de previsão para estimar a </a:t>
            </a:r>
            <a:r>
              <a:rPr lang="pt-PT" dirty="0" smtClean="0"/>
              <a:t>frequência  </a:t>
            </a:r>
            <a:r>
              <a:rPr lang="pt-PT" dirty="0"/>
              <a:t>média </a:t>
            </a:r>
            <a:r>
              <a:rPr lang="pt-PT" dirty="0" smtClean="0"/>
              <a:t>de colisões esperada </a:t>
            </a:r>
            <a:r>
              <a:rPr lang="pt-PT" dirty="0"/>
              <a:t>para </a:t>
            </a:r>
            <a:r>
              <a:rPr lang="pt-PT" dirty="0" smtClean="0"/>
              <a:t>diversas </a:t>
            </a:r>
            <a:r>
              <a:rPr lang="pt-PT" dirty="0"/>
              <a:t>condições </a:t>
            </a:r>
            <a:r>
              <a:rPr lang="pt-PT" dirty="0" smtClean="0"/>
              <a:t>viárias</a:t>
            </a:r>
          </a:p>
          <a:p>
            <a:pPr marL="759143" lvl="1" indent="-457200">
              <a:buFont typeface="+mj-lt"/>
              <a:buAutoNum type="alphaUcPeriod"/>
            </a:pPr>
            <a:r>
              <a:rPr lang="pt-PT" dirty="0" smtClean="0"/>
              <a:t>Contém </a:t>
            </a:r>
            <a:r>
              <a:rPr lang="pt-PT" dirty="0"/>
              <a:t>uma variedade de tratamentos de rodovias com fatores </a:t>
            </a:r>
            <a:r>
              <a:rPr lang="pt-PT" dirty="0" smtClean="0"/>
              <a:t>modificadores de colisão </a:t>
            </a:r>
            <a:r>
              <a:rPr lang="pt-PT" dirty="0"/>
              <a:t>(</a:t>
            </a:r>
            <a:r>
              <a:rPr lang="pt-PT" dirty="0" smtClean="0"/>
              <a:t>CMFs)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3.5 Método de Previsão da Parte C do HSM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3.5.1 Visão geral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52" y="1728592"/>
            <a:ext cx="8618598" cy="494778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Elementos básicos dos Modelos de Previsão:</a:t>
            </a:r>
          </a:p>
          <a:p>
            <a:pPr lvl="1">
              <a:buFont typeface="Arial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Funções de Performance de Segurança (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SPFs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): Modelos de base estatística para estimar a frequência média de colisões para determinadas condições</a:t>
            </a:r>
          </a:p>
          <a:p>
            <a:pPr lvl="1">
              <a:buFont typeface="Arial" pitchFamily="34" charset="0"/>
              <a:buChar char="•"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Fatores Modificadores de Colisão (CMFs):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relação entre a efetividade de uma condição em comparação com uma outra condição.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CMFs são multiplicados com a freqüência de colisão prevista pela SPF para explicar a diferença entre as condições do local e as condições básicas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específicas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Fatores de Calibração (C): multiplica a freqüência de colisão prevista pela SPF para explicar as diferenças entre a jurisdição e o período de tempo durante o qual os modelos preditivos foram desenvolvidos e a jurisdição e o período de tempo ao qual eles são aplicados pelos utilizadores HSM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3.5 Método de Previsão da Parte C do HSM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3.5.1 Visão geral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626" y="2104372"/>
            <a:ext cx="8618598" cy="468473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Equação: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Vantagens: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Tendência de Regressão a Média leva a uma média de longo prazo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 dependência a dados sobre colisões é reduzida pela incorporação de relações com locais semelhantes</a:t>
            </a:r>
          </a:p>
          <a:p>
            <a:pPr lvl="1">
              <a:buFont typeface="Arial" pitchFamily="34" charset="0"/>
              <a:buChar char="•"/>
            </a:pPr>
            <a:r>
              <a:rPr lang="pt-PT" dirty="0"/>
              <a:t>O método </a:t>
            </a:r>
            <a:r>
              <a:rPr lang="pt-PT" dirty="0" smtClean="0"/>
              <a:t>considera </a:t>
            </a:r>
            <a:r>
              <a:rPr lang="pt-PT" dirty="0"/>
              <a:t>a relação </a:t>
            </a:r>
            <a:r>
              <a:rPr lang="pt-PT" dirty="0" smtClean="0"/>
              <a:t>fundamental </a:t>
            </a:r>
            <a:r>
              <a:rPr lang="pt-PT" dirty="0"/>
              <a:t>não-linear entre a freqüência de </a:t>
            </a:r>
            <a:r>
              <a:rPr lang="pt-PT" dirty="0" smtClean="0"/>
              <a:t>colisões </a:t>
            </a:r>
            <a:r>
              <a:rPr lang="pt-PT" dirty="0"/>
              <a:t>e volume de tráfego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SPFs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se baseiam na Distribuição Binomial Negativa que </a:t>
            </a:r>
            <a:r>
              <a:rPr lang="pt-PT" dirty="0" smtClean="0"/>
              <a:t>são </a:t>
            </a:r>
            <a:r>
              <a:rPr lang="pt-PT" dirty="0"/>
              <a:t>mais adequados para a modelagem da variabilidade natural dos dados sobre </a:t>
            </a:r>
            <a:r>
              <a:rPr lang="pt-PT" dirty="0" smtClean="0"/>
              <a:t>colisões do </a:t>
            </a:r>
            <a:r>
              <a:rPr lang="pt-PT" dirty="0"/>
              <a:t>que as técnicas tradicionais de modelagem com base na distribuição normal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4050" y="2503768"/>
            <a:ext cx="677658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01943" lvl="1" algn="ctr">
              <a:spcBef>
                <a:spcPct val="20000"/>
              </a:spcBef>
              <a:buClr>
                <a:srgbClr val="4F81BD"/>
              </a:buClr>
              <a:buSzPct val="100000"/>
            </a:pPr>
            <a:r>
              <a:rPr lang="en-US" sz="2800" i="1" dirty="0" err="1">
                <a:solidFill>
                  <a:srgbClr val="1F497D"/>
                </a:solidFill>
                <a:latin typeface="Times New Roman"/>
                <a:ea typeface="Times New Roman"/>
              </a:rPr>
              <a:t>N</a:t>
            </a:r>
            <a:r>
              <a:rPr lang="en-US" sz="2800" i="1" baseline="-25000" dirty="0" err="1">
                <a:solidFill>
                  <a:srgbClr val="1F497D"/>
                </a:solidFill>
                <a:latin typeface="Times New Roman"/>
                <a:ea typeface="Times New Roman"/>
              </a:rPr>
              <a:t>previsto</a:t>
            </a:r>
            <a:r>
              <a:rPr lang="en-US" sz="2800" i="1" baseline="-25000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en-US" sz="900" spc="80" dirty="0">
                <a:solidFill>
                  <a:srgbClr val="1F497D"/>
                </a:solidFill>
                <a:latin typeface="Times New Roman"/>
                <a:ea typeface="Times New Roman"/>
              </a:rPr>
              <a:t>= </a:t>
            </a:r>
            <a:r>
              <a:rPr lang="en-US" sz="2800" i="1" spc="-10" dirty="0">
                <a:solidFill>
                  <a:srgbClr val="1F497D"/>
                </a:solidFill>
                <a:latin typeface="Times New Roman"/>
                <a:ea typeface="Times New Roman"/>
              </a:rPr>
              <a:t>N x (CMF</a:t>
            </a:r>
            <a:r>
              <a:rPr lang="en-US" sz="2800" i="1" baseline="-25000" dirty="0">
                <a:solidFill>
                  <a:srgbClr val="1F497D"/>
                </a:solidFill>
                <a:latin typeface="Times New Roman"/>
                <a:ea typeface="Times New Roman"/>
              </a:rPr>
              <a:t>1x</a:t>
            </a:r>
            <a:r>
              <a:rPr lang="en-US" sz="2800" i="1" spc="-10" dirty="0">
                <a:solidFill>
                  <a:srgbClr val="1F497D"/>
                </a:solidFill>
                <a:latin typeface="Times New Roman"/>
                <a:ea typeface="Times New Roman"/>
              </a:rPr>
              <a:t> x</a:t>
            </a:r>
            <a:r>
              <a:rPr lang="en-US" sz="2800" b="1" baseline="30000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en-US" sz="2400" i="1" spc="-10" dirty="0">
                <a:solidFill>
                  <a:srgbClr val="1F497D"/>
                </a:solidFill>
                <a:latin typeface="Times New Roman"/>
                <a:ea typeface="Times New Roman"/>
              </a:rPr>
              <a:t>CMF</a:t>
            </a:r>
            <a:r>
              <a:rPr lang="en-US" sz="2400" i="1" baseline="-25000" dirty="0">
                <a:solidFill>
                  <a:srgbClr val="1F497D"/>
                </a:solidFill>
                <a:latin typeface="Times New Roman"/>
                <a:ea typeface="Times New Roman"/>
              </a:rPr>
              <a:t>2x </a:t>
            </a:r>
            <a:r>
              <a:rPr lang="en-US" sz="2800" i="1" spc="-10" dirty="0">
                <a:solidFill>
                  <a:srgbClr val="1F497D"/>
                </a:solidFill>
                <a:latin typeface="Times New Roman"/>
                <a:ea typeface="Times New Roman"/>
              </a:rPr>
              <a:t>x …</a:t>
            </a:r>
            <a:r>
              <a:rPr lang="en-US" sz="2400" i="1" spc="-10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en-US" sz="2400" i="1" spc="-10" dirty="0" err="1">
                <a:solidFill>
                  <a:srgbClr val="1F497D"/>
                </a:solidFill>
                <a:latin typeface="Times New Roman"/>
                <a:ea typeface="Times New Roman"/>
              </a:rPr>
              <a:t>CMF</a:t>
            </a:r>
            <a:r>
              <a:rPr lang="en-US" sz="2400" i="1" baseline="-25000" dirty="0" err="1">
                <a:solidFill>
                  <a:srgbClr val="1F497D"/>
                </a:solidFill>
                <a:latin typeface="Times New Roman"/>
                <a:ea typeface="Times New Roman"/>
              </a:rPr>
              <a:t>yx</a:t>
            </a:r>
            <a:r>
              <a:rPr lang="en-US" sz="2400" b="1" i="1" dirty="0">
                <a:solidFill>
                  <a:srgbClr val="1F497D"/>
                </a:solidFill>
                <a:latin typeface="Times New Roman"/>
                <a:ea typeface="Times New Roman"/>
              </a:rPr>
              <a:t> ) </a:t>
            </a:r>
            <a:r>
              <a:rPr lang="en-US" sz="2400" b="1" i="1" baseline="30000" dirty="0">
                <a:solidFill>
                  <a:srgbClr val="1F497D"/>
                </a:solidFill>
                <a:latin typeface="Times New Roman"/>
                <a:ea typeface="Times New Roman"/>
              </a:rPr>
              <a:t>x </a:t>
            </a:r>
            <a:r>
              <a:rPr lang="en-US" sz="2800" i="1" dirty="0" err="1">
                <a:solidFill>
                  <a:srgbClr val="1F497D"/>
                </a:solidFill>
                <a:latin typeface="Times New Roman"/>
                <a:ea typeface="Times New Roman"/>
              </a:rPr>
              <a:t>C</a:t>
            </a:r>
            <a:r>
              <a:rPr lang="en-US" sz="2400" i="1" baseline="-25000" dirty="0" err="1">
                <a:solidFill>
                  <a:srgbClr val="1F497D"/>
                </a:solidFill>
                <a:latin typeface="Times New Roman"/>
                <a:ea typeface="Times New Roman"/>
              </a:rPr>
              <a:t>x</a:t>
            </a:r>
            <a:endParaRPr lang="pt-BR" sz="24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3649" cy="1164795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3.5.2 Funções de Performance de Segurança (</a:t>
            </a:r>
            <a:r>
              <a:rPr lang="pt-BR" sz="2800" dirty="0" err="1"/>
              <a:t>SPFs</a:t>
            </a:r>
            <a:r>
              <a:rPr lang="pt-BR" sz="28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364" y="2154477"/>
            <a:ext cx="8868428" cy="463463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São equações de regressão que estimam a frequência média de colisão para um local específico e para condições básicas específicas como uma função do Tráfego Diário Médio Anual , no caso de estradas, ao seu comprimento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Condições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básicas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são especificadas para cada SPF e pode incluir condições tais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como: 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largura das faixas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, presença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ou ausência de iluminação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, 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presença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condições de retorno,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dirty="0"/>
              <a:t>Enquanto os SPF </a:t>
            </a:r>
            <a:r>
              <a:rPr lang="pt-PT" dirty="0" smtClean="0"/>
              <a:t>estimam </a:t>
            </a:r>
            <a:r>
              <a:rPr lang="pt-PT" dirty="0"/>
              <a:t>a freqüência de colisão média de todas as colisões, o método preditivo fornece os procedimentos para separar a frequência de colisão estimada em componentes por níveis de gravidade colisão e tipos de colisão (tais como sair da pista ou colisões traseira)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FMAs</a:t>
            </a:r>
            <a:r>
              <a:rPr lang="pt-BR" dirty="0" smtClean="0"/>
              <a:t> representam a mudança relativa na frequência de colisões devido a uma mudança em uma condição específica (quando todas as outras condições e características do local permanecem constantes).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Onde: condição a = condição inicial</a:t>
            </a:r>
          </a:p>
          <a:p>
            <a:endParaRPr lang="pt-BR" dirty="0" smtClean="0"/>
          </a:p>
          <a:p>
            <a:r>
              <a:rPr lang="pt-BR" dirty="0" smtClean="0"/>
              <a:t>FMA &gt; zero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 - CMF)</a:t>
            </a:r>
            <a:endParaRPr lang="en-US" sz="2400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90" y="4329896"/>
            <a:ext cx="7563157" cy="615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dirty="0" smtClean="0"/>
              <a:t>Logo, um FMA serve como uma estimativa do efeito de um desenho geométrico, recurso de controle de tráfego ou tratamento específico.</a:t>
            </a:r>
          </a:p>
          <a:p>
            <a:r>
              <a:rPr lang="pt-BR" dirty="0" smtClean="0"/>
              <a:t>FMA s são geralmente apresentados para a implementação de um tratamento ou medida específica. Exemplos:</a:t>
            </a:r>
          </a:p>
          <a:p>
            <a:pPr lvl="1"/>
            <a:r>
              <a:rPr lang="pt-BR" dirty="0" smtClean="0"/>
              <a:t>Iluminação de um segmento da via;</a:t>
            </a:r>
          </a:p>
          <a:p>
            <a:pPr lvl="1"/>
            <a:r>
              <a:rPr lang="pt-BR" dirty="0" smtClean="0"/>
              <a:t>Pavimentação de acostamentos;</a:t>
            </a:r>
          </a:p>
          <a:p>
            <a:pPr lvl="1"/>
            <a:r>
              <a:rPr lang="pt-BR" dirty="0" smtClean="0"/>
              <a:t>Implantação de semáforos em uma interseção.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09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Aplicações de FMA s:</a:t>
            </a:r>
          </a:p>
          <a:p>
            <a:pPr lvl="1"/>
            <a:r>
              <a:rPr lang="pt-BR" dirty="0" smtClean="0"/>
              <a:t>Multiplicar o FMA por uma frequência de acidentes determinada para as condições de base através de um </a:t>
            </a:r>
            <a:r>
              <a:rPr lang="pt-BR" i="1" dirty="0" smtClean="0"/>
              <a:t>modelo de previsão de acidentes</a:t>
            </a:r>
            <a:r>
              <a:rPr lang="pt-BR" dirty="0" smtClean="0"/>
              <a:t>          estimar frequência média de acidentes para um local (condições existentes, condições alternativas ou novas condições). O FMA é usado como forma de considerar a diferença entre as condições de base e as condições reais do local.</a:t>
            </a:r>
          </a:p>
          <a:p>
            <a:pPr lvl="1"/>
            <a:r>
              <a:rPr lang="pt-BR" dirty="0" smtClean="0"/>
              <a:t>Multiplicar o FMA por uma frequência média de acidentes esperada para um local que está sendo considerado para tratamento (quando não há um modelo de previsão de acidentes específico para o local)         estimar frequência média de acidentes esperada para o local tratado.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(FMA)</a:t>
            </a:r>
            <a:endParaRPr lang="en-US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7916449" y="3457184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7077205" y="5642976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42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dirty="0" smtClean="0"/>
              <a:t>A frequência dos acidentes é utilizada como indicador fundamental na avaliação de segurança viária e como métodos de estimativas apresentados no HSM. </a:t>
            </a:r>
          </a:p>
          <a:p>
            <a:r>
              <a:rPr lang="pt-BR" dirty="0" smtClean="0"/>
              <a:t>Onde o termo “segurança” é usado no HSM refere-se a:</a:t>
            </a:r>
          </a:p>
          <a:p>
            <a:pPr lvl="1"/>
            <a:r>
              <a:rPr lang="pt-BR" dirty="0" smtClean="0"/>
              <a:t>Frequência </a:t>
            </a:r>
            <a:r>
              <a:rPr lang="pt-BR" dirty="0"/>
              <a:t>dos </a:t>
            </a:r>
            <a:r>
              <a:rPr lang="pt-BR" dirty="0" smtClean="0"/>
              <a:t>acidentes;</a:t>
            </a:r>
          </a:p>
          <a:p>
            <a:pPr lvl="1"/>
            <a:r>
              <a:rPr lang="pt-BR" dirty="0" smtClean="0"/>
              <a:t>Severidade dos acidentes;</a:t>
            </a:r>
          </a:p>
          <a:p>
            <a:pPr lvl="1"/>
            <a:r>
              <a:rPr lang="pt-BR" dirty="0" smtClean="0"/>
              <a:t>Tipo de colisão num determinado período, numa dada localização e um determinado conjunto de condições geométricas e operacionais.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3.2. ACIDENTES COMO BASE DE ANÁLISE PARA SEGURANÇA VIÁRIA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195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dirty="0" smtClean="0"/>
              <a:t>Aplicações de </a:t>
            </a:r>
            <a:r>
              <a:rPr lang="pt-BR" dirty="0" err="1" smtClean="0"/>
              <a:t>FMAs</a:t>
            </a:r>
            <a:r>
              <a:rPr lang="pt-BR" dirty="0" smtClean="0"/>
              <a:t> – cont.:</a:t>
            </a:r>
          </a:p>
          <a:p>
            <a:pPr lvl="1"/>
            <a:r>
              <a:rPr lang="pt-BR" sz="2000" dirty="0" smtClean="0"/>
              <a:t>Multiplicar o FMA por uma </a:t>
            </a:r>
            <a:r>
              <a:rPr lang="pt-BR" sz="2000" i="1" dirty="0" err="1" smtClean="0"/>
              <a:t>frequência</a:t>
            </a:r>
            <a:r>
              <a:rPr lang="pt-BR" sz="2000" i="1" dirty="0" smtClean="0"/>
              <a:t> de acidentes observada </a:t>
            </a:r>
            <a:r>
              <a:rPr lang="pt-BR" sz="2000" dirty="0" smtClean="0"/>
              <a:t>em um local existente que está sendo considerado para tratamento          estimar a mudança na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média de acidentes esperada para o local devido à aplicação do tratamento (quando não há um modelo de previsão de acidentes específico para o local tratado). </a:t>
            </a:r>
          </a:p>
          <a:p>
            <a:pPr lvl="1"/>
            <a:endParaRPr lang="pt-BR" sz="2000" dirty="0" smtClean="0"/>
          </a:p>
          <a:p>
            <a:pPr marL="273050" lvl="1" indent="-273050"/>
            <a:r>
              <a:rPr lang="pt-BR" sz="2400" dirty="0" smtClean="0"/>
              <a:t>Aplicação de múltiplos </a:t>
            </a:r>
            <a:r>
              <a:rPr lang="pt-BR" sz="2400" dirty="0" err="1" smtClean="0"/>
              <a:t>FMAs</a:t>
            </a:r>
            <a:endParaRPr lang="pt-BR" sz="2400" dirty="0" smtClean="0"/>
          </a:p>
          <a:p>
            <a:pPr marL="552450" lvl="2" indent="-273050"/>
            <a:r>
              <a:rPr lang="pt-BR" dirty="0" smtClean="0"/>
              <a:t>O método preditivo assume que </a:t>
            </a:r>
            <a:r>
              <a:rPr lang="pt-BR" dirty="0" err="1" smtClean="0"/>
              <a:t>FMAs</a:t>
            </a:r>
            <a:r>
              <a:rPr lang="pt-BR" dirty="0" smtClean="0"/>
              <a:t> podem ser multiplicados em conjunto para estimar os efeitos combinados dos respectivos elementos/tratamentos.        Efeitos dos tratamentos são independentes</a:t>
            </a:r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(FMA)</a:t>
            </a:r>
            <a:endParaRPr lang="en-US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6876791" y="3469710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509376" y="6150280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865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Uso de </a:t>
            </a:r>
            <a:r>
              <a:rPr lang="pt-BR" dirty="0" err="1" smtClean="0"/>
              <a:t>FMAs</a:t>
            </a:r>
            <a:r>
              <a:rPr lang="pt-BR" dirty="0" smtClean="0"/>
              <a:t> – Parte C (método preditivo):</a:t>
            </a:r>
          </a:p>
          <a:p>
            <a:pPr lvl="1"/>
            <a:r>
              <a:rPr lang="pt-BR" sz="2000" dirty="0" smtClean="0"/>
              <a:t>O resultado de um modelo de previsão de acidentes é multiplicado por um conjunto de </a:t>
            </a:r>
            <a:r>
              <a:rPr lang="pt-BR" sz="2000" dirty="0" err="1" smtClean="0"/>
              <a:t>CMFs</a:t>
            </a:r>
            <a:r>
              <a:rPr lang="pt-BR" sz="2000" dirty="0" smtClean="0"/>
              <a:t> para ajustar 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de acidentes estimada para as condições de base de modo que 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corrigida considere as condições específicas presentes no local. </a:t>
            </a:r>
          </a:p>
          <a:p>
            <a:pPr lvl="1"/>
            <a:endParaRPr lang="pt-BR" sz="2000" dirty="0" smtClean="0"/>
          </a:p>
          <a:p>
            <a:pPr marL="273050" lvl="1" indent="-273050"/>
            <a:r>
              <a:rPr lang="pt-BR" sz="2400" dirty="0" smtClean="0"/>
              <a:t>Uso de </a:t>
            </a:r>
            <a:r>
              <a:rPr lang="pt-BR" sz="2400" dirty="0" err="1" smtClean="0"/>
              <a:t>FMAs</a:t>
            </a:r>
            <a:r>
              <a:rPr lang="pt-BR" sz="2400" dirty="0" smtClean="0"/>
              <a:t> – Parte D:</a:t>
            </a:r>
          </a:p>
          <a:p>
            <a:pPr marL="552450" lvl="2" indent="-273050"/>
            <a:r>
              <a:rPr lang="pt-BR" dirty="0" err="1" smtClean="0"/>
              <a:t>FMAs</a:t>
            </a:r>
            <a:r>
              <a:rPr lang="pt-BR" dirty="0" smtClean="0"/>
              <a:t> são usados para estimar antecipadamente os efeitos de futuros tratamentos propostos. </a:t>
            </a:r>
            <a:r>
              <a:rPr lang="pt-BR" i="1" dirty="0" smtClean="0"/>
              <a:t>Se </a:t>
            </a:r>
            <a:r>
              <a:rPr lang="pt-BR" i="1" dirty="0" err="1" smtClean="0"/>
              <a:t>FMAs</a:t>
            </a:r>
            <a:r>
              <a:rPr lang="pt-BR" i="1" dirty="0" smtClean="0"/>
              <a:t> são multiplicados em conjunto, é possível que o efeito combinado de múltiplos tratamentos seja superestimado </a:t>
            </a:r>
            <a:r>
              <a:rPr lang="pt-BR" dirty="0" smtClean="0"/>
              <a:t>nos casos em que mais de um tratamento pode afetar o mesmo tipo de acidente (por exemplo, alargamento de faixas e de acostamentos).</a:t>
            </a:r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26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dirty="0" err="1" smtClean="0"/>
              <a:t>FMAs</a:t>
            </a:r>
            <a:r>
              <a:rPr lang="pt-BR" dirty="0" smtClean="0"/>
              <a:t> no HSM</a:t>
            </a:r>
          </a:p>
          <a:p>
            <a:pPr lvl="1"/>
            <a:r>
              <a:rPr lang="pt-BR" sz="2000" dirty="0" smtClean="0"/>
              <a:t>Os </a:t>
            </a:r>
            <a:r>
              <a:rPr lang="pt-BR" sz="2000" dirty="0" err="1" smtClean="0"/>
              <a:t>FMAs</a:t>
            </a:r>
            <a:r>
              <a:rPr lang="pt-BR" sz="2000" dirty="0" smtClean="0"/>
              <a:t> são apresentados na Parte D do HSM com as seguintes informações:</a:t>
            </a:r>
          </a:p>
          <a:p>
            <a:pPr lvl="2"/>
            <a:r>
              <a:rPr lang="pt-BR" sz="1800" dirty="0" smtClean="0"/>
              <a:t>Condições de base (quando FMA = 1,00)</a:t>
            </a:r>
            <a:endParaRPr lang="pt-BR" sz="1800" dirty="0" smtClean="0">
              <a:solidFill>
                <a:srgbClr val="FF0000"/>
              </a:solidFill>
            </a:endParaRPr>
          </a:p>
          <a:p>
            <a:pPr lvl="2"/>
            <a:r>
              <a:rPr lang="pt-BR" sz="1800" dirty="0" smtClean="0"/>
              <a:t>Configuração e tipo de via para o qual o FMA é aplicável</a:t>
            </a:r>
          </a:p>
          <a:p>
            <a:pPr lvl="2"/>
            <a:r>
              <a:rPr lang="pt-BR" sz="1800" dirty="0" smtClean="0"/>
              <a:t>Intervalo de VDMA para o qual o FMA é aplicável</a:t>
            </a:r>
          </a:p>
          <a:p>
            <a:pPr lvl="2"/>
            <a:r>
              <a:rPr lang="pt-BR" sz="1800" dirty="0" smtClean="0"/>
              <a:t>Tipo de acidente e severidade tratados pelo FMA</a:t>
            </a:r>
          </a:p>
          <a:p>
            <a:pPr lvl="2"/>
            <a:r>
              <a:rPr lang="pt-BR" sz="1800" dirty="0" smtClean="0"/>
              <a:t>Valor quantitativo do FMA</a:t>
            </a:r>
          </a:p>
          <a:p>
            <a:pPr lvl="2"/>
            <a:r>
              <a:rPr lang="pt-BR" sz="1800" dirty="0" smtClean="0"/>
              <a:t>Erro padrão do FMA</a:t>
            </a:r>
          </a:p>
          <a:p>
            <a:pPr lvl="2"/>
            <a:r>
              <a:rPr lang="pt-BR" sz="1800" dirty="0" smtClean="0"/>
              <a:t>Fonte e estudos nos quais o valor do FMA está baseado</a:t>
            </a:r>
          </a:p>
          <a:p>
            <a:pPr lvl="2"/>
            <a:r>
              <a:rPr lang="pt-BR" sz="1800" dirty="0" smtClean="0"/>
              <a:t>Atributos dos estudos originais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3.5.3. FATORES MODIFICADORES DE ACIDENTES (FMA)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6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dirty="0" smtClean="0"/>
              <a:t>Calibração é o processo de ajuste dos modelos de previsão de acidentes para refletir as diferentes </a:t>
            </a:r>
            <a:r>
              <a:rPr lang="pt-BR" dirty="0" err="1" smtClean="0"/>
              <a:t>frequências</a:t>
            </a:r>
            <a:r>
              <a:rPr lang="pt-BR" dirty="0" smtClean="0"/>
              <a:t> de acidentes em diferentes locais</a:t>
            </a:r>
          </a:p>
          <a:p>
            <a:r>
              <a:rPr lang="pt-BR" dirty="0" smtClean="0"/>
              <a:t>Fatores que podem influenciar a </a:t>
            </a:r>
            <a:r>
              <a:rPr lang="pt-BR" dirty="0" err="1" smtClean="0"/>
              <a:t>frequência</a:t>
            </a:r>
            <a:r>
              <a:rPr lang="pt-BR" dirty="0" smtClean="0"/>
              <a:t> de acidentes:</a:t>
            </a:r>
          </a:p>
          <a:p>
            <a:pPr lvl="1"/>
            <a:r>
              <a:rPr lang="pt-BR" sz="2000" dirty="0" smtClean="0"/>
              <a:t>Clima</a:t>
            </a:r>
          </a:p>
          <a:p>
            <a:pPr lvl="1"/>
            <a:r>
              <a:rPr lang="pt-BR" sz="2000" dirty="0" smtClean="0"/>
              <a:t>Características da população de motoristas</a:t>
            </a:r>
          </a:p>
          <a:p>
            <a:pPr lvl="1"/>
            <a:r>
              <a:rPr lang="pt-BR" sz="2000" dirty="0" smtClean="0"/>
              <a:t>Procedimentos adotados no registro de acidentes, etc.</a:t>
            </a:r>
          </a:p>
          <a:p>
            <a:pPr marL="273050" lvl="1" indent="-273050"/>
            <a:r>
              <a:rPr lang="pt-BR" sz="2400" dirty="0" smtClean="0"/>
              <a:t>Métodos para o cálculo de fatores de calibração são apresentados para </a:t>
            </a:r>
            <a:r>
              <a:rPr lang="pt-BR" sz="2400" i="1" dirty="0" smtClean="0"/>
              <a:t>segmentos de via</a:t>
            </a:r>
            <a:r>
              <a:rPr lang="pt-BR" sz="2400" dirty="0" smtClean="0"/>
              <a:t> e </a:t>
            </a:r>
            <a:r>
              <a:rPr lang="pt-BR" sz="2400" i="1" dirty="0" smtClean="0"/>
              <a:t>interseções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3.5.4. CALIBRAÇÃO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2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 utilização da </a:t>
            </a:r>
            <a:r>
              <a:rPr lang="pt-BR" sz="2200" dirty="0" err="1" smtClean="0"/>
              <a:t>frequência</a:t>
            </a:r>
            <a:r>
              <a:rPr lang="pt-BR" sz="2200" dirty="0" smtClean="0"/>
              <a:t> observada de acidentes ou de um modelo estatístico (como os modelos de previsão de acidentes) pode resultar em uma estimativa razoável da </a:t>
            </a:r>
            <a:r>
              <a:rPr lang="pt-BR" sz="2200" dirty="0" err="1" smtClean="0"/>
              <a:t>frequência</a:t>
            </a:r>
            <a:r>
              <a:rPr lang="pt-BR" sz="2200" dirty="0" smtClean="0"/>
              <a:t> média de acidentes esperada</a:t>
            </a:r>
          </a:p>
          <a:p>
            <a:r>
              <a:rPr lang="pt-BR" sz="2200" dirty="0" smtClean="0"/>
              <a:t>Entretanto, a confiabilidade estatística pode ser melhorada através da combinação da </a:t>
            </a:r>
            <a:r>
              <a:rPr lang="pt-BR" sz="2200" dirty="0" err="1" smtClean="0"/>
              <a:t>frequência</a:t>
            </a:r>
            <a:r>
              <a:rPr lang="pt-BR" sz="2200" dirty="0" smtClean="0"/>
              <a:t> observada de acidentes e da </a:t>
            </a:r>
            <a:r>
              <a:rPr lang="pt-BR" sz="2200" dirty="0" err="1" smtClean="0"/>
              <a:t>frequência</a:t>
            </a:r>
            <a:r>
              <a:rPr lang="pt-BR" sz="2200" dirty="0" smtClean="0"/>
              <a:t> estimada através de um método preditivo</a:t>
            </a:r>
          </a:p>
          <a:p>
            <a:pPr marL="273050" lvl="1" indent="-273050"/>
            <a:r>
              <a:rPr lang="pt-BR" dirty="0" smtClean="0"/>
              <a:t>Existem alguns métodos estatísticos que podem compensar o potencial viés resultante do fenômeno de regressão à média        HSM utiliza Método Empírico de </a:t>
            </a:r>
            <a:r>
              <a:rPr lang="pt-BR" dirty="0" err="1" smtClean="0"/>
              <a:t>Bayes</a:t>
            </a:r>
            <a:endParaRPr lang="pt-BR" i="1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3.5.5. PONDERAÇÃO USANDO MÉTODO EMPÍRICO DE BAYES</a:t>
            </a:r>
            <a:endParaRPr lang="en-US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7741086" y="5574082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77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Método Empírico de </a:t>
            </a:r>
            <a:r>
              <a:rPr lang="pt-BR" sz="2200" dirty="0" err="1" smtClean="0"/>
              <a:t>Bayes</a:t>
            </a:r>
            <a:r>
              <a:rPr lang="pt-BR" sz="2200" dirty="0" smtClean="0"/>
              <a:t> utiliza um fator de ponderação (função do parâmetro de dispersão do modelo de previsão de acidentes) para combinar as duas estimativas em uma média ponderada</a:t>
            </a:r>
          </a:p>
          <a:p>
            <a:pPr lvl="1"/>
            <a:r>
              <a:rPr lang="pt-BR" sz="2000" dirty="0" smtClean="0"/>
              <a:t>Quanto maior o valor do parâmetro de dispersão, menor a parcela de contribuição da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estimada e maior a parcela de contribuição da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observada</a:t>
            </a:r>
          </a:p>
          <a:p>
            <a:r>
              <a:rPr lang="pt-BR" sz="2200" dirty="0" smtClean="0"/>
              <a:t>O método somente é aplicável quando as </a:t>
            </a:r>
            <a:r>
              <a:rPr lang="pt-BR" sz="2200" dirty="0" err="1" smtClean="0"/>
              <a:t>frequências</a:t>
            </a:r>
            <a:r>
              <a:rPr lang="pt-BR" sz="2200" dirty="0" smtClean="0"/>
              <a:t> de acidentes previstas e observadas estão disponíveis para as condições da via para as quais a estimativa está sendo feita</a:t>
            </a:r>
          </a:p>
          <a:p>
            <a:pPr marL="273050" lvl="1" indent="-273050"/>
            <a:r>
              <a:rPr lang="pt-BR" dirty="0" smtClean="0"/>
              <a:t>O método pode ser usado para estimar </a:t>
            </a:r>
            <a:r>
              <a:rPr lang="pt-BR" dirty="0" err="1" smtClean="0"/>
              <a:t>frequências</a:t>
            </a:r>
            <a:r>
              <a:rPr lang="pt-BR" dirty="0" smtClean="0"/>
              <a:t> médias de acidentes para períodos passados e futuros</a:t>
            </a:r>
            <a:endParaRPr lang="pt-BR" i="1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3.5.5. PONDERAÇÃO USANDO MÉTODO EMPÍRICO DE BAYES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04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 smtClean="0"/>
              <a:t>As limitações do método preditivo são similares às limitações de todos os métodos que incluem modelos de regressão: a qualidade das estimativas  obtidas é proporcional à qualidade do modelo.</a:t>
            </a:r>
          </a:p>
          <a:p>
            <a:r>
              <a:rPr lang="pt-BR" sz="2200" dirty="0" smtClean="0"/>
              <a:t>Modelos de regressão não necessariamente representam sempre relações de causa e efeito entre a </a:t>
            </a:r>
            <a:r>
              <a:rPr lang="pt-BR" sz="2200" dirty="0" err="1" smtClean="0"/>
              <a:t>frequência</a:t>
            </a:r>
            <a:r>
              <a:rPr lang="pt-BR" sz="2200" dirty="0" smtClean="0"/>
              <a:t> de acidentes e as variáveis no modelo</a:t>
            </a:r>
          </a:p>
          <a:p>
            <a:pPr lvl="1"/>
            <a:r>
              <a:rPr lang="pt-BR" sz="2000" dirty="0" smtClean="0"/>
              <a:t>Variáveis usadas nos modelos de previsão de acidentes do HSM são VDMA e extensão do segmento viário (forte relação de causa e efeito com 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de acidentes)</a:t>
            </a:r>
          </a:p>
          <a:p>
            <a:r>
              <a:rPr lang="pt-BR" sz="2200" dirty="0" smtClean="0"/>
              <a:t>Modelos de previsão de acidentes são desenvolvidos com dados de acidentes observados, apresentando suas próprias limitações</a:t>
            </a:r>
          </a:p>
          <a:p>
            <a:pPr marL="273050" lvl="1" indent="-273050"/>
            <a:r>
              <a:rPr lang="pt-BR" dirty="0" smtClean="0"/>
              <a:t>Os modelos são diretamente representativos somente dos locais cujos dados foram usados para desenvolver estes modelos</a:t>
            </a:r>
          </a:p>
          <a:p>
            <a:pPr marL="273050" lvl="1" indent="-273050"/>
            <a:r>
              <a:rPr lang="pt-BR" dirty="0" smtClean="0"/>
              <a:t>Modelos desenvolvidos para um local costumam ser aplicados em outros locais        importância do processo de calibração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3.5.6. LIMITAÇÕES DO MÉTODO PREDITIVO – PARTE C</a:t>
            </a:r>
            <a:endParaRPr lang="en-US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1265129" y="6125226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58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 avaliação pode incluir:</a:t>
            </a:r>
          </a:p>
          <a:p>
            <a:pPr lvl="1"/>
            <a:r>
              <a:rPr lang="pt-BR" sz="2000" dirty="0" smtClean="0"/>
              <a:t>Avaliação de um único projeto em um local específico para documentar a eficácia do projeto</a:t>
            </a:r>
          </a:p>
          <a:p>
            <a:pPr lvl="1"/>
            <a:r>
              <a:rPr lang="pt-BR" sz="2000" dirty="0" smtClean="0"/>
              <a:t>Avaliação de um grupo de projetos similares para documentar a eficácia dos projetos</a:t>
            </a:r>
          </a:p>
          <a:p>
            <a:pPr lvl="1"/>
            <a:r>
              <a:rPr lang="pt-BR" sz="2000" dirty="0" smtClean="0"/>
              <a:t>Avaliação de um grupo de projetos similares com o objetivo específico de quantificar o FMA para uma medida</a:t>
            </a:r>
          </a:p>
          <a:p>
            <a:pPr lvl="1"/>
            <a:r>
              <a:rPr lang="pt-BR" sz="2000" dirty="0" smtClean="0"/>
              <a:t>Avaliação da eficácia geral de tipos de projetos ou medidas em comparação a seus custos</a:t>
            </a:r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 AVALIAÇÃO DA EFICÁCIA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3230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As avaliações podem utilizar diferentes medidas de desempenho:</a:t>
            </a:r>
          </a:p>
          <a:p>
            <a:pPr lvl="1"/>
            <a:r>
              <a:rPr lang="pt-BR" sz="2000" dirty="0" smtClean="0"/>
              <a:t>% de redução da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de acidentes</a:t>
            </a:r>
          </a:p>
          <a:p>
            <a:pPr lvl="1"/>
            <a:r>
              <a:rPr lang="pt-BR" sz="2000" dirty="0" smtClean="0"/>
              <a:t>Mudança nas proporções de acidentes por tipo ou severidade</a:t>
            </a:r>
          </a:p>
          <a:p>
            <a:pPr lvl="1"/>
            <a:r>
              <a:rPr lang="pt-BR" sz="2000" dirty="0" smtClean="0"/>
              <a:t>FMA</a:t>
            </a:r>
          </a:p>
          <a:p>
            <a:pPr lvl="1"/>
            <a:r>
              <a:rPr lang="pt-BR" sz="2000" dirty="0" smtClean="0"/>
              <a:t>Comparação dos benefícios obtidos com o custo do projeto ou medida</a:t>
            </a:r>
          </a:p>
          <a:p>
            <a:pPr lvl="1"/>
            <a:endParaRPr lang="pt-B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 AVALIAÇÃO DA EFICÁCIA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5754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Existem 3 tipos básicos de estudos:</a:t>
            </a:r>
          </a:p>
          <a:p>
            <a:pPr lvl="1"/>
            <a:r>
              <a:rPr lang="pt-BR" sz="2000" dirty="0" smtClean="0"/>
              <a:t>Estudos antes/depois observacionais</a:t>
            </a:r>
          </a:p>
          <a:p>
            <a:pPr lvl="1"/>
            <a:r>
              <a:rPr lang="pt-BR" sz="2000" dirty="0" smtClean="0"/>
              <a:t>Estudos cruzados observacionais</a:t>
            </a:r>
          </a:p>
          <a:p>
            <a:pPr lvl="1"/>
            <a:r>
              <a:rPr lang="pt-BR" sz="2000" dirty="0" smtClean="0"/>
              <a:t>Estudos antes/depois experimentais</a:t>
            </a:r>
          </a:p>
          <a:p>
            <a:pPr lvl="1"/>
            <a:endParaRPr lang="pt-BR" sz="2000" dirty="0" smtClean="0"/>
          </a:p>
          <a:p>
            <a:pPr marL="273050" lvl="1" indent="-273050"/>
            <a:r>
              <a:rPr lang="pt-BR" dirty="0" smtClean="0"/>
              <a:t>Em estudos </a:t>
            </a:r>
            <a:r>
              <a:rPr lang="pt-BR" i="1" dirty="0" smtClean="0"/>
              <a:t>observacionais</a:t>
            </a:r>
            <a:r>
              <a:rPr lang="pt-BR" dirty="0" smtClean="0"/>
              <a:t>, as inferências são feitas a partir de dados observados em locais tratados como resultado de esforços normais para melhorar o sistema viário  (tratados não são implementados especificamente para sua avaliação)</a:t>
            </a:r>
          </a:p>
          <a:p>
            <a:pPr marL="273050" lvl="1" indent="-273050"/>
            <a:r>
              <a:rPr lang="pt-BR" dirty="0" smtClean="0"/>
              <a:t>Em estudos </a:t>
            </a:r>
            <a:r>
              <a:rPr lang="pt-BR" i="1" dirty="0" smtClean="0"/>
              <a:t>experimentais</a:t>
            </a:r>
            <a:r>
              <a:rPr lang="pt-BR" dirty="0" smtClean="0"/>
              <a:t>, os tratamentos foram implementados especificamente com o objetivo de avaliar sua eficácia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3.7.2. TIPOS DE ESTUDOS DE AVALIAÇÃO DA EFICÁCIA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759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855934"/>
            <a:ext cx="8348596" cy="3545801"/>
          </a:xfrm>
        </p:spPr>
        <p:txBody>
          <a:bodyPr/>
          <a:lstStyle/>
          <a:p>
            <a:r>
              <a:rPr lang="en-US" b="1" dirty="0" err="1" smtClean="0"/>
              <a:t>Segurança</a:t>
            </a:r>
            <a:r>
              <a:rPr lang="en-US" b="1" dirty="0" smtClean="0"/>
              <a:t> </a:t>
            </a:r>
            <a:r>
              <a:rPr lang="en-US" b="1" dirty="0" err="1" smtClean="0"/>
              <a:t>objetiva</a:t>
            </a:r>
            <a:r>
              <a:rPr lang="en-US" b="1" dirty="0" smtClean="0"/>
              <a:t>: </a:t>
            </a:r>
            <a:r>
              <a:rPr lang="en-US" dirty="0" err="1" smtClean="0"/>
              <a:t>refere</a:t>
            </a:r>
            <a:r>
              <a:rPr lang="en-US" dirty="0" smtClean="0"/>
              <a:t>-se a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quantitativas</a:t>
            </a:r>
            <a:r>
              <a:rPr lang="en-US" dirty="0" smtClean="0"/>
              <a:t>, </a:t>
            </a:r>
            <a:r>
              <a:rPr lang="en-US" dirty="0" err="1" smtClean="0"/>
              <a:t>independente</a:t>
            </a:r>
            <a:r>
              <a:rPr lang="en-US" dirty="0" smtClean="0"/>
              <a:t> do </a:t>
            </a:r>
            <a:r>
              <a:rPr lang="en-US" dirty="0" err="1" smtClean="0"/>
              <a:t>observador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Segurança</a:t>
            </a:r>
            <a:r>
              <a:rPr lang="en-US" b="1" dirty="0"/>
              <a:t> </a:t>
            </a:r>
            <a:r>
              <a:rPr lang="en-US" b="1" dirty="0" err="1" smtClean="0"/>
              <a:t>subjetiva</a:t>
            </a:r>
            <a:r>
              <a:rPr lang="en-US" b="1" dirty="0" smtClean="0"/>
              <a:t>: </a:t>
            </a:r>
            <a:r>
              <a:rPr lang="pt-BR" dirty="0" smtClean="0"/>
              <a:t>é a</a:t>
            </a:r>
            <a:r>
              <a:rPr lang="pt-BR" dirty="0"/>
              <a:t> percepção de como uma pessoa se sente segura no sistema de </a:t>
            </a:r>
            <a:r>
              <a:rPr lang="pt-BR" dirty="0" smtClean="0"/>
              <a:t>transporte.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3.2.1 </a:t>
            </a:r>
            <a:r>
              <a:rPr lang="en-US" sz="3200" dirty="0" err="1" smtClean="0"/>
              <a:t>Segurança</a:t>
            </a:r>
            <a:r>
              <a:rPr lang="en-US" sz="3200" dirty="0" smtClean="0"/>
              <a:t> </a:t>
            </a:r>
            <a:r>
              <a:rPr lang="en-US" sz="3200" dirty="0" err="1" smtClean="0"/>
              <a:t>objetiva</a:t>
            </a:r>
            <a:r>
              <a:rPr lang="en-US" sz="3200" dirty="0" smtClean="0"/>
              <a:t> e </a:t>
            </a:r>
            <a:r>
              <a:rPr lang="en-US" sz="3200" dirty="0" err="1" smtClean="0"/>
              <a:t>subjetiva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6007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dirty="0" smtClean="0"/>
              <a:t>Em estudos </a:t>
            </a:r>
            <a:r>
              <a:rPr lang="pt-BR" sz="2200" i="1" dirty="0" smtClean="0"/>
              <a:t>experimentais</a:t>
            </a:r>
            <a:r>
              <a:rPr lang="pt-BR" sz="2200" dirty="0" smtClean="0"/>
              <a:t>, os locais que são potenciais candidatos a receber melhorias são alocados aleatoriamente:</a:t>
            </a:r>
          </a:p>
          <a:p>
            <a:pPr lvl="1"/>
            <a:r>
              <a:rPr lang="pt-BR" sz="2000" dirty="0" smtClean="0"/>
              <a:t>ao grupo que será tratado (no qual a medida em estudo será implementada) ou </a:t>
            </a:r>
          </a:p>
          <a:p>
            <a:pPr lvl="1"/>
            <a:r>
              <a:rPr lang="pt-BR" sz="2000" dirty="0" smtClean="0"/>
              <a:t>ao grupo de comparação/controle (no qual a medida em estudo não será implementada).</a:t>
            </a:r>
          </a:p>
          <a:p>
            <a:pPr marL="273050" lvl="1" indent="-273050"/>
            <a:r>
              <a:rPr lang="pt-BR" dirty="0" smtClean="0"/>
              <a:t>Os estudos </a:t>
            </a:r>
            <a:r>
              <a:rPr lang="pt-BR" i="1" dirty="0" smtClean="0"/>
              <a:t>observacionais </a:t>
            </a:r>
            <a:r>
              <a:rPr lang="pt-BR" dirty="0" smtClean="0"/>
              <a:t>são muito mais comuns, uma vez que as agências operam com orçamentos limitados e priorizam os projetos com base nos benefícios obtidos. </a:t>
            </a:r>
          </a:p>
          <a:p>
            <a:pPr marL="273050" lvl="1" indent="-273050"/>
            <a:r>
              <a:rPr lang="pt-BR" dirty="0" smtClean="0"/>
              <a:t>Foco do HSM         estudos observacionais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3.7.2. TIPOS DE ESTUDOS DE AVALIAÇÃO DA EFICÁCIA</a:t>
            </a:r>
            <a:endParaRPr lang="en-US" sz="24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2267211" y="5899758"/>
            <a:ext cx="263046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743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b="1" dirty="0" smtClean="0"/>
              <a:t>Estudos antes/depois observacionais</a:t>
            </a:r>
          </a:p>
          <a:p>
            <a:pPr lvl="1"/>
            <a:r>
              <a:rPr lang="pt-BR" sz="2000" dirty="0" smtClean="0"/>
              <a:t>Escopo: avaliação de um tratamento em vias que não sofreram mudanças com exceção da implantação do tratamento</a:t>
            </a:r>
          </a:p>
          <a:p>
            <a:pPr lvl="1"/>
            <a:r>
              <a:rPr lang="pt-BR" sz="2000" dirty="0" smtClean="0"/>
              <a:t>Os dados são obtidos de um grupo de vias comparáveis ao local onde o tratamento foi implementado</a:t>
            </a:r>
          </a:p>
          <a:p>
            <a:pPr lvl="1"/>
            <a:r>
              <a:rPr lang="pt-BR" sz="2000" dirty="0" smtClean="0"/>
              <a:t>Os dados são coletados para períodos específicos antes e depois da implementação do tratamento</a:t>
            </a:r>
          </a:p>
          <a:p>
            <a:pPr lvl="1"/>
            <a:r>
              <a:rPr lang="pt-BR" sz="2000" dirty="0" smtClean="0"/>
              <a:t>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média de acidentes estimada com base no período </a:t>
            </a:r>
            <a:r>
              <a:rPr lang="pt-BR" sz="2000" i="1" dirty="0" smtClean="0"/>
              <a:t>antes</a:t>
            </a:r>
            <a:r>
              <a:rPr lang="pt-BR" sz="2000" dirty="0" smtClean="0"/>
              <a:t> é ajustada para mudanças nas condições do período </a:t>
            </a:r>
            <a:r>
              <a:rPr lang="pt-BR" sz="2000" i="1" dirty="0" smtClean="0"/>
              <a:t>depois</a:t>
            </a:r>
            <a:r>
              <a:rPr lang="pt-BR" sz="2000" dirty="0" smtClean="0"/>
              <a:t>, para prever qual seria a </a:t>
            </a:r>
            <a:r>
              <a:rPr lang="pt-BR" sz="2000" dirty="0" err="1" smtClean="0"/>
              <a:t>frequência</a:t>
            </a:r>
            <a:r>
              <a:rPr lang="pt-BR" sz="2000" dirty="0" smtClean="0"/>
              <a:t> média de acidentes esperada se o local não fosse tratado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3.7.2. TIPOS DE ESTUDOS DE AVALIAÇÃO DA EFICÁCIA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8958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073" y="2605414"/>
            <a:ext cx="8793701" cy="3871478"/>
          </a:xfrm>
        </p:spPr>
        <p:txBody>
          <a:bodyPr>
            <a:normAutofit/>
          </a:bodyPr>
          <a:lstStyle/>
          <a:p>
            <a:r>
              <a:rPr lang="pt-BR" sz="2200" b="1" dirty="0" smtClean="0"/>
              <a:t>Estudos cruzados observacionais</a:t>
            </a:r>
          </a:p>
          <a:p>
            <a:pPr lvl="1"/>
            <a:r>
              <a:rPr lang="pt-BR" sz="2000" dirty="0" smtClean="0"/>
              <a:t>Escopo: avaliação de um tratamento onde há poucas vias em que o tratamento foi implementado, e muitas vias similares que não receberam o tratamento em estudo</a:t>
            </a:r>
          </a:p>
          <a:p>
            <a:pPr lvl="1"/>
            <a:r>
              <a:rPr lang="pt-BR" sz="2000" dirty="0" smtClean="0"/>
              <a:t>Os dados são coletados para um período específico de tempo para os dois grupos de vias (tratadas e não-tratadas)</a:t>
            </a:r>
          </a:p>
          <a:p>
            <a:pPr lvl="1"/>
            <a:r>
              <a:rPr lang="pt-BR" sz="2000" dirty="0" smtClean="0"/>
              <a:t>A estimativa de acidentes baseada nas </a:t>
            </a:r>
            <a:r>
              <a:rPr lang="pt-BR" sz="2000" dirty="0" err="1" smtClean="0"/>
              <a:t>frequências</a:t>
            </a:r>
            <a:r>
              <a:rPr lang="pt-BR" sz="2000" dirty="0" smtClean="0"/>
              <a:t> de acidentes de um grupo é comparada com a estimativa de acidentes do outro grupo</a:t>
            </a:r>
          </a:p>
          <a:p>
            <a:pPr lvl="1"/>
            <a:r>
              <a:rPr lang="pt-BR" sz="2000" dirty="0" smtClean="0"/>
              <a:t>Entretanto, é bastante difícil ajustar os resultados considerando as diferentes condições relevantes entre os dois grupos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3.7.2. TIPOS DE ESTUDOS DE AVALIAÇÃO DA EFICÁCIA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584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9680" r="35731" b="45160"/>
          <a:stretch/>
        </p:blipFill>
        <p:spPr>
          <a:xfrm>
            <a:off x="225469" y="117983"/>
            <a:ext cx="6501008" cy="65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5469" y="2217106"/>
                <a:ext cx="8830849" cy="4083486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/>
                  <a:t>Acidente:</a:t>
                </a:r>
              </a:p>
              <a:p>
                <a:pPr lvl="1"/>
                <a:r>
                  <a:rPr lang="pt-BR" sz="2000" dirty="0" smtClean="0"/>
                  <a:t>conjunto </a:t>
                </a:r>
                <a:r>
                  <a:rPr lang="pt-BR" sz="2000" dirty="0"/>
                  <a:t>de eventos que resultam em lesões ou </a:t>
                </a:r>
                <a:r>
                  <a:rPr lang="pt-BR" sz="2000" dirty="0" smtClean="0"/>
                  <a:t>danos devido </a:t>
                </a:r>
                <a:r>
                  <a:rPr lang="pt-BR" sz="2000" dirty="0"/>
                  <a:t>à colisão de </a:t>
                </a:r>
                <a:r>
                  <a:rPr lang="pt-BR" sz="2000" dirty="0" smtClean="0"/>
                  <a:t>pelo menos</a:t>
                </a:r>
                <a:r>
                  <a:rPr lang="pt-BR" sz="2000" dirty="0"/>
                  <a:t> um veículo motorizado, e pode incluir colisão com </a:t>
                </a:r>
                <a:r>
                  <a:rPr lang="pt-BR" sz="2000" dirty="0" smtClean="0"/>
                  <a:t>outro veículo</a:t>
                </a:r>
                <a:r>
                  <a:rPr lang="pt-BR" sz="2000" dirty="0"/>
                  <a:t> </a:t>
                </a:r>
                <a:r>
                  <a:rPr lang="pt-BR" sz="2000" dirty="0" smtClean="0"/>
                  <a:t>motorizado</a:t>
                </a:r>
                <a:r>
                  <a:rPr lang="pt-BR" sz="2000" dirty="0"/>
                  <a:t>, um ciclista, um pedestre, ou de um </a:t>
                </a:r>
                <a:r>
                  <a:rPr lang="pt-BR" sz="2000" dirty="0" smtClean="0"/>
                  <a:t>objeto.</a:t>
                </a:r>
                <a:r>
                  <a:rPr lang="pt-BR" sz="2000" dirty="0"/>
                  <a:t/>
                </a:r>
                <a:br>
                  <a:rPr lang="pt-BR" sz="2000" dirty="0"/>
                </a:br>
                <a:r>
                  <a:rPr lang="pt-BR" sz="2000" dirty="0"/>
                  <a:t>Os termos utilizados no HSM não incluem acidentes entre ciclistas e pedestres ou veículos sobre trilhos</a:t>
                </a:r>
                <a:endParaRPr lang="en-US" sz="2000" dirty="0" smtClean="0"/>
              </a:p>
              <a:p>
                <a:r>
                  <a:rPr lang="en-US" b="1" dirty="0" err="1" smtClean="0"/>
                  <a:t>Frequência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acidentes</a:t>
                </a:r>
                <a:r>
                  <a:rPr lang="en-US" b="1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/>
                      </a:rPr>
                      <m:t>Frequ</m:t>
                    </m:r>
                    <m:r>
                      <a:rPr lang="pt-BR" sz="2000" b="1" i="0" smtClean="0">
                        <a:latin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/>
                      </a:rPr>
                      <m:t>ncia</m:t>
                    </m:r>
                    <m:r>
                      <a:rPr lang="pt-BR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/>
                      </a:rPr>
                      <m:t>acidentes</m:t>
                    </m:r>
                    <m:r>
                      <a:rPr lang="pt-BR" sz="20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N</m:t>
                        </m:r>
                        <m:r>
                          <a:rPr lang="pt-BR" sz="2000" b="0" i="0" smtClean="0">
                            <a:latin typeface="Cambria Math"/>
                          </a:rPr>
                          <m:t>ú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mero</m:t>
                        </m:r>
                        <m:r>
                          <a:rPr lang="pt-BR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de</m:t>
                        </m:r>
                        <m:r>
                          <a:rPr lang="pt-BR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acidentes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ano</m:t>
                        </m:r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469" y="2217106"/>
                <a:ext cx="8830849" cy="4083486"/>
              </a:xfrm>
              <a:blipFill rotWithShape="1">
                <a:blip r:embed="rId2"/>
                <a:stretch>
                  <a:fillRect l="-1104" t="-1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3.2.2. </a:t>
            </a:r>
            <a:r>
              <a:rPr lang="en-US" sz="3600" dirty="0" err="1" smtClean="0"/>
              <a:t>Definições</a:t>
            </a:r>
            <a:r>
              <a:rPr lang="en-US" sz="3600" dirty="0" smtClean="0"/>
              <a:t> </a:t>
            </a:r>
            <a:r>
              <a:rPr lang="en-US" sz="3600" dirty="0" err="1" smtClean="0"/>
              <a:t>fundamentais</a:t>
            </a:r>
            <a:r>
              <a:rPr lang="en-US" sz="3600" dirty="0"/>
              <a:t> </a:t>
            </a:r>
            <a:r>
              <a:rPr lang="en-US" sz="3600" dirty="0" smtClean="0"/>
              <a:t>do HSM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58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63255" y="1189973"/>
            <a:ext cx="8505172" cy="554903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Estimativa</a:t>
            </a:r>
            <a:r>
              <a:rPr lang="en-US" sz="2000" b="1" dirty="0"/>
              <a:t> de </a:t>
            </a:r>
            <a:r>
              <a:rPr lang="en-US" sz="2000" b="1" dirty="0" err="1"/>
              <a:t>acidentes</a:t>
            </a:r>
            <a:r>
              <a:rPr lang="en-US" sz="2000" b="1" dirty="0"/>
              <a:t>:</a:t>
            </a:r>
          </a:p>
          <a:p>
            <a:pPr lvl="1"/>
            <a:r>
              <a:rPr lang="en-US" sz="2000" dirty="0" err="1"/>
              <a:t>Metodologia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prever</a:t>
            </a:r>
            <a:r>
              <a:rPr lang="en-US" sz="2000" dirty="0"/>
              <a:t> </a:t>
            </a:r>
            <a:r>
              <a:rPr lang="en-US" sz="2000" dirty="0" err="1"/>
              <a:t>frequência</a:t>
            </a:r>
            <a:r>
              <a:rPr lang="en-US" sz="2000" dirty="0"/>
              <a:t> de </a:t>
            </a:r>
            <a:r>
              <a:rPr lang="en-US" sz="2000" dirty="0" err="1"/>
              <a:t>acidentes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:</a:t>
            </a:r>
          </a:p>
          <a:p>
            <a:pPr lvl="2"/>
            <a:r>
              <a:rPr lang="en-US" dirty="0" err="1"/>
              <a:t>Rodovias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, com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passado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;</a:t>
            </a:r>
            <a:endParaRPr lang="en-US" dirty="0"/>
          </a:p>
          <a:p>
            <a:pPr lvl="2"/>
            <a:r>
              <a:rPr lang="en-US" dirty="0" err="1"/>
              <a:t>Rodovias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, com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passado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;</a:t>
            </a:r>
            <a:endParaRPr lang="en-US" dirty="0"/>
          </a:p>
          <a:p>
            <a:pPr lvl="2"/>
            <a:r>
              <a:rPr lang="en-US" dirty="0"/>
              <a:t>Nova </a:t>
            </a:r>
            <a:r>
              <a:rPr lang="en-US" dirty="0" err="1"/>
              <a:t>rodovia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determinada</a:t>
            </a:r>
            <a:r>
              <a:rPr lang="en-US" dirty="0"/>
              <a:t> </a:t>
            </a:r>
            <a:r>
              <a:rPr lang="en-US" dirty="0" err="1"/>
              <a:t>condição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sz="2000" b="1" dirty="0" err="1" smtClean="0"/>
              <a:t>Método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Preditivo</a:t>
            </a:r>
            <a:r>
              <a:rPr lang="en-US" sz="2000" b="1" dirty="0" smtClean="0"/>
              <a:t>:</a:t>
            </a:r>
          </a:p>
          <a:p>
            <a:pPr lvl="1"/>
            <a:r>
              <a:rPr lang="pt-BR" sz="2000" dirty="0" smtClean="0"/>
              <a:t>metodologia</a:t>
            </a:r>
            <a:r>
              <a:rPr lang="pt-BR" sz="2000" dirty="0"/>
              <a:t> </a:t>
            </a:r>
            <a:r>
              <a:rPr lang="pt-BR" sz="2000" dirty="0" smtClean="0"/>
              <a:t>usada </a:t>
            </a:r>
            <a:r>
              <a:rPr lang="pt-BR" sz="2000" dirty="0"/>
              <a:t>para estimar </a:t>
            </a:r>
            <a:r>
              <a:rPr lang="pt-BR" sz="2000" dirty="0" smtClean="0"/>
              <a:t>a frequência média de</a:t>
            </a:r>
            <a:r>
              <a:rPr lang="pt-BR" sz="2000" dirty="0"/>
              <a:t> </a:t>
            </a:r>
            <a:r>
              <a:rPr lang="pt-BR" sz="2000" dirty="0" smtClean="0"/>
              <a:t>acidentes de um local,</a:t>
            </a:r>
            <a:r>
              <a:rPr lang="pt-BR" sz="2000" dirty="0"/>
              <a:t> instalação, ou estrada sob </a:t>
            </a:r>
            <a:r>
              <a:rPr lang="pt-BR" sz="2000" dirty="0" smtClean="0"/>
              <a:t>um determinado </a:t>
            </a:r>
            <a:r>
              <a:rPr lang="pt-BR" sz="2000" dirty="0"/>
              <a:t>desenho geométrico e volumes de </a:t>
            </a:r>
            <a:r>
              <a:rPr lang="pt-BR" sz="2000" dirty="0" smtClean="0"/>
              <a:t>tráfego,</a:t>
            </a:r>
            <a:r>
              <a:rPr lang="pt-BR" sz="2000" dirty="0"/>
              <a:t> por um período de tempo específico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Média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esperada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frequência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acidentes</a:t>
            </a:r>
            <a:r>
              <a:rPr lang="en-US" sz="2000" b="1" dirty="0" smtClean="0"/>
              <a:t>:</a:t>
            </a:r>
          </a:p>
          <a:p>
            <a:pPr lvl="1"/>
            <a:r>
              <a:rPr lang="pt-BR" sz="2000" dirty="0" smtClean="0"/>
              <a:t>Este termo é usado para descrever a estimativa</a:t>
            </a:r>
            <a:r>
              <a:rPr lang="pt-BR" sz="2000" dirty="0"/>
              <a:t> a longo </a:t>
            </a:r>
            <a:r>
              <a:rPr lang="pt-BR" sz="2000" dirty="0" smtClean="0"/>
              <a:t>prazo da</a:t>
            </a:r>
            <a:r>
              <a:rPr lang="pt-BR" sz="2000" dirty="0"/>
              <a:t> </a:t>
            </a:r>
            <a:r>
              <a:rPr lang="pt-BR" sz="2000" dirty="0" smtClean="0"/>
              <a:t>frequência</a:t>
            </a:r>
            <a:r>
              <a:rPr lang="pt-BR" sz="2000" dirty="0"/>
              <a:t> </a:t>
            </a:r>
            <a:r>
              <a:rPr lang="pt-BR" sz="2000" dirty="0" smtClean="0"/>
              <a:t>média de acidentes em </a:t>
            </a:r>
            <a:r>
              <a:rPr lang="pt-BR" sz="2000" dirty="0"/>
              <a:t>um </a:t>
            </a:r>
            <a:r>
              <a:rPr lang="pt-BR" sz="2000" dirty="0" smtClean="0"/>
              <a:t>local,  instalação</a:t>
            </a:r>
            <a:r>
              <a:rPr lang="pt-BR" sz="2000" dirty="0"/>
              <a:t>, ou de </a:t>
            </a:r>
            <a:r>
              <a:rPr lang="pt-BR" sz="2000" dirty="0" smtClean="0"/>
              <a:t>uma rede sob um dado desenho </a:t>
            </a:r>
            <a:r>
              <a:rPr lang="pt-BR" sz="2000" dirty="0"/>
              <a:t>geométrico e volumes de tráfego em um determinado período de tempo (em anos</a:t>
            </a:r>
            <a:r>
              <a:rPr lang="pt-BR" sz="2000" dirty="0" smtClean="0"/>
              <a:t>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53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38203" y="1240078"/>
            <a:ext cx="8492646" cy="531103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Severidade</a:t>
            </a:r>
            <a:r>
              <a:rPr lang="en-US" b="1" dirty="0" smtClean="0"/>
              <a:t> do </a:t>
            </a:r>
            <a:r>
              <a:rPr lang="en-US" b="1" dirty="0" err="1" smtClean="0"/>
              <a:t>acidente</a:t>
            </a:r>
            <a:endParaRPr lang="en-US" b="1" dirty="0" smtClean="0"/>
          </a:p>
          <a:p>
            <a:pPr lvl="1"/>
            <a:r>
              <a:rPr lang="en-US" dirty="0" err="1" smtClean="0"/>
              <a:t>Frequentemente</a:t>
            </a:r>
            <a:r>
              <a:rPr lang="en-US" dirty="0" smtClean="0"/>
              <a:t> é </a:t>
            </a:r>
            <a:r>
              <a:rPr lang="en-US" dirty="0" err="1" smtClean="0"/>
              <a:t>dividida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 smtClean="0"/>
              <a:t>escala</a:t>
            </a:r>
            <a:r>
              <a:rPr lang="en-US" dirty="0" smtClean="0"/>
              <a:t> KABCO</a:t>
            </a:r>
          </a:p>
          <a:p>
            <a:pPr lvl="2"/>
            <a:r>
              <a:rPr lang="en-US" b="1" dirty="0" smtClean="0"/>
              <a:t>K</a:t>
            </a:r>
            <a:r>
              <a:rPr lang="en-US" dirty="0" smtClean="0"/>
              <a:t> – </a:t>
            </a:r>
            <a:r>
              <a:rPr lang="en-US" dirty="0" err="1" smtClean="0"/>
              <a:t>Lesão</a:t>
            </a:r>
            <a:r>
              <a:rPr lang="en-US" dirty="0" smtClean="0"/>
              <a:t> fatal</a:t>
            </a:r>
          </a:p>
          <a:p>
            <a:pPr lvl="2"/>
            <a:r>
              <a:rPr lang="en-US" b="1" dirty="0" smtClean="0"/>
              <a:t>A</a:t>
            </a:r>
            <a:r>
              <a:rPr lang="en-US" dirty="0" smtClean="0"/>
              <a:t> – </a:t>
            </a:r>
            <a:r>
              <a:rPr lang="en-US" dirty="0" err="1" smtClean="0"/>
              <a:t>Lesão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incapacidade</a:t>
            </a:r>
            <a:r>
              <a:rPr lang="en-US" dirty="0" smtClean="0"/>
              <a:t> do </a:t>
            </a:r>
            <a:r>
              <a:rPr lang="en-US" dirty="0" err="1" smtClean="0"/>
              <a:t>acidentado</a:t>
            </a:r>
            <a:r>
              <a:rPr lang="en-US" dirty="0" smtClean="0"/>
              <a:t> de </a:t>
            </a:r>
            <a:r>
              <a:rPr lang="en-US" dirty="0" err="1" smtClean="0"/>
              <a:t>caminhar</a:t>
            </a:r>
            <a:r>
              <a:rPr lang="en-US" dirty="0" smtClean="0"/>
              <a:t>, </a:t>
            </a:r>
            <a:r>
              <a:rPr lang="en-US" dirty="0" err="1" smtClean="0"/>
              <a:t>dirigir</a:t>
            </a:r>
            <a:r>
              <a:rPr lang="en-US" dirty="0" smtClean="0"/>
              <a:t>.</a:t>
            </a:r>
          </a:p>
          <a:p>
            <a:pPr lvl="2"/>
            <a:r>
              <a:rPr lang="en-US" b="1" dirty="0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lesão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K e A</a:t>
            </a:r>
          </a:p>
          <a:p>
            <a:pPr lvl="2"/>
            <a:r>
              <a:rPr lang="en-US" b="1" dirty="0" smtClean="0"/>
              <a:t>C</a:t>
            </a:r>
            <a:r>
              <a:rPr lang="en-US" dirty="0" smtClean="0"/>
              <a:t> –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lesão</a:t>
            </a:r>
            <a:endParaRPr lang="en-US" dirty="0" smtClean="0"/>
          </a:p>
          <a:p>
            <a:pPr lvl="2"/>
            <a:r>
              <a:rPr lang="en-US" b="1" dirty="0" smtClean="0"/>
              <a:t>O</a:t>
            </a:r>
            <a:r>
              <a:rPr lang="en-US" dirty="0" smtClean="0"/>
              <a:t> –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lesão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endParaRPr lang="en-US" dirty="0" smtClean="0"/>
          </a:p>
          <a:p>
            <a:r>
              <a:rPr lang="en-US" b="1" dirty="0" err="1" smtClean="0"/>
              <a:t>Avaliação</a:t>
            </a:r>
            <a:r>
              <a:rPr lang="en-US" b="1" dirty="0" smtClean="0"/>
              <a:t> do </a:t>
            </a:r>
            <a:r>
              <a:rPr lang="en-US" b="1" dirty="0" err="1" smtClean="0"/>
              <a:t>acidente</a:t>
            </a:r>
            <a:endParaRPr lang="en-US" b="1" dirty="0" smtClean="0"/>
          </a:p>
          <a:p>
            <a:pPr lvl="1"/>
            <a:r>
              <a:rPr lang="en-US" dirty="0" err="1" smtClean="0"/>
              <a:t>Determina</a:t>
            </a:r>
            <a:r>
              <a:rPr lang="en-US" dirty="0" smtClean="0"/>
              <a:t> a </a:t>
            </a:r>
            <a:r>
              <a:rPr lang="en-US" dirty="0" err="1" smtClean="0"/>
              <a:t>eficácia</a:t>
            </a:r>
            <a:r>
              <a:rPr lang="en-US" dirty="0" smtClean="0"/>
              <a:t> de um </a:t>
            </a:r>
            <a:r>
              <a:rPr lang="en-US" dirty="0" err="1" smtClean="0"/>
              <a:t>tratamento</a:t>
            </a:r>
            <a:r>
              <a:rPr lang="en-US" dirty="0" smtClean="0"/>
              <a:t> particular </a:t>
            </a:r>
            <a:r>
              <a:rPr lang="en-US" dirty="0" err="1" smtClean="0"/>
              <a:t>ou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tratamento</a:t>
            </a:r>
            <a:r>
              <a:rPr lang="en-US" dirty="0" smtClean="0"/>
              <a:t> 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comparação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obtidos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estimativa</a:t>
            </a:r>
            <a:r>
              <a:rPr lang="en-US" dirty="0" smtClean="0"/>
              <a:t> de </a:t>
            </a:r>
            <a:r>
              <a:rPr lang="en-US" dirty="0" err="1" smtClean="0"/>
              <a:t>acidentes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7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625" y="2580361"/>
            <a:ext cx="8605380" cy="3545801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acidentes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b="1" dirty="0" err="1" smtClean="0"/>
              <a:t>raros</a:t>
            </a:r>
            <a:r>
              <a:rPr lang="en-US" b="1" dirty="0" smtClean="0"/>
              <a:t> </a:t>
            </a:r>
            <a:r>
              <a:rPr lang="en-US" dirty="0" err="1" smtClean="0"/>
              <a:t>pois</a:t>
            </a:r>
            <a:r>
              <a:rPr lang="en-US" dirty="0" smtClean="0"/>
              <a:t> </a:t>
            </a:r>
            <a:r>
              <a:rPr lang="en-US" dirty="0" err="1" smtClean="0"/>
              <a:t>acidentes</a:t>
            </a:r>
            <a:r>
              <a:rPr lang="en-US" dirty="0" smtClean="0"/>
              <a:t> </a:t>
            </a:r>
            <a:r>
              <a:rPr lang="en-US" dirty="0" err="1" smtClean="0"/>
              <a:t>representam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 </a:t>
            </a:r>
            <a:r>
              <a:rPr lang="en-US" dirty="0" err="1" smtClean="0"/>
              <a:t>porção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ocorrem</a:t>
            </a:r>
            <a:r>
              <a:rPr lang="en-US" dirty="0" smtClean="0"/>
              <a:t> no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transportes</a:t>
            </a:r>
            <a:r>
              <a:rPr lang="en-US" dirty="0" smtClean="0"/>
              <a:t>;</a:t>
            </a:r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dirty="0" err="1" smtClean="0"/>
              <a:t>Entende</a:t>
            </a:r>
            <a:r>
              <a:rPr lang="en-US" dirty="0" smtClean="0"/>
              <a:t>-se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Eventos</a:t>
            </a:r>
            <a:r>
              <a:rPr lang="en-US" b="1" dirty="0" smtClean="0"/>
              <a:t> </a:t>
            </a:r>
            <a:r>
              <a:rPr lang="en-US" b="1" dirty="0" err="1" smtClean="0"/>
              <a:t>aleatórios</a:t>
            </a:r>
            <a:r>
              <a:rPr lang="en-US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acidentes</a:t>
            </a:r>
            <a:r>
              <a:rPr lang="en-US" dirty="0"/>
              <a:t> </a:t>
            </a:r>
            <a:r>
              <a:rPr lang="en-US" dirty="0" err="1" smtClean="0"/>
              <a:t>ocorrem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de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fatores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parte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determinísticos</a:t>
            </a:r>
            <a:r>
              <a:rPr lang="en-US" dirty="0" smtClean="0"/>
              <a:t> e </a:t>
            </a:r>
            <a:r>
              <a:rPr lang="en-US" dirty="0" err="1" smtClean="0"/>
              <a:t>em</a:t>
            </a:r>
            <a:r>
              <a:rPr lang="en-US" dirty="0" smtClean="0"/>
              <a:t> parte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estocásticos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3.2.3. </a:t>
            </a:r>
            <a:r>
              <a:rPr lang="en-US" sz="3200" dirty="0" err="1" smtClean="0"/>
              <a:t>Acidentes</a:t>
            </a:r>
            <a:r>
              <a:rPr lang="en-US" sz="3200" dirty="0" smtClean="0"/>
              <a:t> </a:t>
            </a:r>
            <a:r>
              <a:rPr lang="en-US" sz="3200" dirty="0" err="1" smtClean="0"/>
              <a:t>são</a:t>
            </a:r>
            <a:r>
              <a:rPr lang="en-US" sz="3200" dirty="0" smtClean="0"/>
              <a:t> </a:t>
            </a:r>
            <a:r>
              <a:rPr lang="en-US" sz="3200" dirty="0" err="1" smtClean="0"/>
              <a:t>raros</a:t>
            </a:r>
            <a:r>
              <a:rPr lang="en-US" sz="3200" dirty="0" smtClean="0"/>
              <a:t> e  </a:t>
            </a:r>
            <a:r>
              <a:rPr lang="en-US" sz="3200" dirty="0" err="1" smtClean="0"/>
              <a:t>são</a:t>
            </a:r>
            <a:r>
              <a:rPr lang="en-US" sz="3200" dirty="0" smtClean="0"/>
              <a:t> </a:t>
            </a:r>
            <a:r>
              <a:rPr lang="en-US" sz="3200" dirty="0" err="1" smtClean="0"/>
              <a:t>eventos</a:t>
            </a:r>
            <a:r>
              <a:rPr lang="en-US" sz="3200" dirty="0" smtClean="0"/>
              <a:t> </a:t>
            </a:r>
            <a:r>
              <a:rPr lang="en-US" sz="3200" dirty="0" err="1" smtClean="0"/>
              <a:t>aleatórios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26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2602</TotalTime>
  <Words>3115</Words>
  <Application>Microsoft Office PowerPoint</Application>
  <PresentationFormat>Apresentação na tela (4:3)</PresentationFormat>
  <Paragraphs>256</Paragraphs>
  <Slides>42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Waveform</vt:lpstr>
      <vt:lpstr>Personalizar design</vt:lpstr>
      <vt:lpstr>Highway Safety Manual Capítulo 3 </vt:lpstr>
      <vt:lpstr>3.1. INTRODUÇÃO</vt:lpstr>
      <vt:lpstr>3.2. ACIDENTES COMO BASE DE ANÁLISE PARA SEGURANÇA VIÁRIA</vt:lpstr>
      <vt:lpstr>3.2.1 Segurança objetiva e subjetiva</vt:lpstr>
      <vt:lpstr>Apresentação do PowerPoint</vt:lpstr>
      <vt:lpstr>3.2.2. Definições fundamentais do HSM</vt:lpstr>
      <vt:lpstr>Apresentação do PowerPoint</vt:lpstr>
      <vt:lpstr>Apresentação do PowerPoint</vt:lpstr>
      <vt:lpstr>3.2.3. Acidentes são raros e  são eventos aleatórios</vt:lpstr>
      <vt:lpstr>3.2.4. Fatores que contribuem para acidentes</vt:lpstr>
      <vt:lpstr>Estratégias para reduzir acidentes e/ou danos causados </vt:lpstr>
      <vt:lpstr>3.3. DADOS PARA ESTIMATIVAS</vt:lpstr>
      <vt:lpstr>3.3.2. Limitações quanto aos dados</vt:lpstr>
      <vt:lpstr>3.3.2. Limitações quanto aos dados</vt:lpstr>
      <vt:lpstr>3.3.3. Limitações quanto a variabilidade e mudanças</vt:lpstr>
      <vt:lpstr>3.4 Evolução dos Métodos de Estimativa de Acidentes</vt:lpstr>
      <vt:lpstr>3.4.1 Freqüência Observada de Acidentes e as Taxas de Acidentes</vt:lpstr>
      <vt:lpstr>3.4.1 Freqüência Observada de Acidentes e as Taxas de Acidentes</vt:lpstr>
      <vt:lpstr>3.4.2 Medições indiretas de segurança (ou Medição de Segurança por Substituição)</vt:lpstr>
      <vt:lpstr>3.4.3 Estimativa de Acidentes usando Métodos Estatísticos</vt:lpstr>
      <vt:lpstr>3.4.3 Estimativa de Acidentes usando Métodos Estatísticos</vt:lpstr>
      <vt:lpstr>3.4.4 Desenvolvimento e Conteúdo dos Métodos da HSM</vt:lpstr>
      <vt:lpstr>3.4.4 Desenvolvimento e Conteúdo dos Métodos da HSM</vt:lpstr>
      <vt:lpstr>3.5 Método de Previsão da Parte C do HSM 3.5.1 Visão geral</vt:lpstr>
      <vt:lpstr>3.5 Método de Previsão da Parte C do HSM 3.5.1 Visão geral</vt:lpstr>
      <vt:lpstr>3.5.2 Funções de Performance de Segurança (SPFs)</vt:lpstr>
      <vt:lpstr>3.5.3. FATORES MODIFICADORES DE ACIDENTES (FMA - CMF)</vt:lpstr>
      <vt:lpstr>3.5.3. FATORES MODIFICADORES DE ACIDENTES (FMA)</vt:lpstr>
      <vt:lpstr>3.5.3. FATORES MODIFICADORES DE ACIDENTES (FMA)</vt:lpstr>
      <vt:lpstr>3.5.3. FATORES MODIFICADORES DE ACIDENTES (FMA)</vt:lpstr>
      <vt:lpstr>3.5.3. FATORES MODIFICADORES DE ACIDENTES (FMA)</vt:lpstr>
      <vt:lpstr>3.5.3. FATORES MODIFICADORES DE ACIDENTES (FMA)</vt:lpstr>
      <vt:lpstr>3.5.4. CALIBRAÇÃO</vt:lpstr>
      <vt:lpstr>3.5.5. PONDERAÇÃO USANDO MÉTODO EMPÍRICO DE BAYES</vt:lpstr>
      <vt:lpstr>3.5.5. PONDERAÇÃO USANDO MÉTODO EMPÍRICO DE BAYES</vt:lpstr>
      <vt:lpstr>3.5.6. LIMITAÇÕES DO MÉTODO PREDITIVO – PARTE C</vt:lpstr>
      <vt:lpstr>3.7. AVALIAÇÃO DA EFICÁCIA</vt:lpstr>
      <vt:lpstr>3.7. AVALIAÇÃO DA EFICÁCIA</vt:lpstr>
      <vt:lpstr>3.7.2. TIPOS DE ESTUDOS DE AVALIAÇÃO DA EFICÁCIA</vt:lpstr>
      <vt:lpstr>3.7.2. TIPOS DE ESTUDOS DE AVALIAÇÃO DA EFICÁCIA</vt:lpstr>
      <vt:lpstr>3.7.2. TIPOS DE ESTUDOS DE AVALIAÇÃO DA EFICÁCIA</vt:lpstr>
      <vt:lpstr>3.7.2. TIPOS DE ESTUDOS DE AVALIAÇÃO DA EFICÁCIA</vt:lpstr>
    </vt:vector>
  </TitlesOfParts>
  <Company>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safety Manuel Capítulo 3</dc:title>
  <dc:creator>Magdala Arioli</dc:creator>
  <cp:lastModifiedBy>Christine Nodari</cp:lastModifiedBy>
  <cp:revision>55</cp:revision>
  <dcterms:created xsi:type="dcterms:W3CDTF">2012-03-17T21:47:14Z</dcterms:created>
  <dcterms:modified xsi:type="dcterms:W3CDTF">2012-03-30T19:19:51Z</dcterms:modified>
</cp:coreProperties>
</file>