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Default Extension="emf" ContentType="image/x-emf"/>
  <Override PartName="/ppt/notesSlides/notesSlide46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Default Extension="vml" ContentType="application/vnd.openxmlformats-officedocument.vmlDrawing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notesSlides/notesSlide18.xml" ContentType="application/vnd.openxmlformats-officedocument.presentationml.notesSlide+xml"/>
  <Default Extension="wmf" ContentType="image/x-wmf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9.xml" ContentType="application/vnd.openxmlformats-officedocument.presentationml.notesSlide+xml"/>
  <Override PartName="/ppt/notesSlides/notesSlide48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6"/>
  </p:notesMasterIdLst>
  <p:sldIdLst>
    <p:sldId id="256" r:id="rId2"/>
    <p:sldId id="941" r:id="rId3"/>
    <p:sldId id="942" r:id="rId4"/>
    <p:sldId id="943" r:id="rId5"/>
    <p:sldId id="900" r:id="rId6"/>
    <p:sldId id="899" r:id="rId7"/>
    <p:sldId id="963" r:id="rId8"/>
    <p:sldId id="1108" r:id="rId9"/>
    <p:sldId id="944" r:id="rId10"/>
    <p:sldId id="1037" r:id="rId11"/>
    <p:sldId id="1038" r:id="rId12"/>
    <p:sldId id="1039" r:id="rId13"/>
    <p:sldId id="1040" r:id="rId14"/>
    <p:sldId id="1041" r:id="rId15"/>
    <p:sldId id="1042" r:id="rId16"/>
    <p:sldId id="1043" r:id="rId17"/>
    <p:sldId id="1044" r:id="rId18"/>
    <p:sldId id="1045" r:id="rId19"/>
    <p:sldId id="1103" r:id="rId20"/>
    <p:sldId id="1046" r:id="rId21"/>
    <p:sldId id="1048" r:id="rId22"/>
    <p:sldId id="1107" r:id="rId23"/>
    <p:sldId id="856" r:id="rId24"/>
    <p:sldId id="1116" r:id="rId25"/>
    <p:sldId id="857" r:id="rId26"/>
    <p:sldId id="860" r:id="rId27"/>
    <p:sldId id="861" r:id="rId28"/>
    <p:sldId id="1052" r:id="rId29"/>
    <p:sldId id="1051" r:id="rId30"/>
    <p:sldId id="1053" r:id="rId31"/>
    <p:sldId id="1056" r:id="rId32"/>
    <p:sldId id="1057" r:id="rId33"/>
    <p:sldId id="1058" r:id="rId34"/>
    <p:sldId id="1115" r:id="rId35"/>
    <p:sldId id="1059" r:id="rId36"/>
    <p:sldId id="1060" r:id="rId37"/>
    <p:sldId id="1110" r:id="rId38"/>
    <p:sldId id="1112" r:id="rId39"/>
    <p:sldId id="1109" r:id="rId40"/>
    <p:sldId id="1061" r:id="rId41"/>
    <p:sldId id="1113" r:id="rId42"/>
    <p:sldId id="1114" r:id="rId43"/>
    <p:sldId id="1065" r:id="rId44"/>
    <p:sldId id="1118" r:id="rId45"/>
    <p:sldId id="1117" r:id="rId46"/>
    <p:sldId id="1066" r:id="rId47"/>
    <p:sldId id="1119" r:id="rId48"/>
    <p:sldId id="1120" r:id="rId49"/>
    <p:sldId id="1121" r:id="rId50"/>
    <p:sldId id="1122" r:id="rId51"/>
    <p:sldId id="1123" r:id="rId52"/>
    <p:sldId id="1124" r:id="rId53"/>
    <p:sldId id="1125" r:id="rId54"/>
    <p:sldId id="1126" r:id="rId55"/>
    <p:sldId id="1127" r:id="rId56"/>
    <p:sldId id="1129" r:id="rId57"/>
    <p:sldId id="1128" r:id="rId58"/>
    <p:sldId id="1146" r:id="rId59"/>
    <p:sldId id="1130" r:id="rId60"/>
    <p:sldId id="1131" r:id="rId61"/>
    <p:sldId id="1132" r:id="rId62"/>
    <p:sldId id="1133" r:id="rId63"/>
    <p:sldId id="1134" r:id="rId64"/>
    <p:sldId id="1135" r:id="rId65"/>
    <p:sldId id="1136" r:id="rId66"/>
    <p:sldId id="1137" r:id="rId67"/>
    <p:sldId id="1138" r:id="rId68"/>
    <p:sldId id="1139" r:id="rId69"/>
    <p:sldId id="1140" r:id="rId70"/>
    <p:sldId id="1141" r:id="rId71"/>
    <p:sldId id="1142" r:id="rId72"/>
    <p:sldId id="1143" r:id="rId73"/>
    <p:sldId id="1144" r:id="rId74"/>
    <p:sldId id="1145" r:id="rId7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0C37B-013D-4CC2-A29E-FA18B0F0D124}" type="datetimeFigureOut">
              <a:rPr lang="pt-BR" smtClean="0"/>
              <a:pPr/>
              <a:t>12/4/2010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4D9505-629B-4645-8A17-A8C8C1F989D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D9505-629B-4645-8A17-A8C8C1F989D8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D9505-629B-4645-8A17-A8C8C1F989D8}" type="slidenum">
              <a:rPr lang="pt-BR" smtClean="0"/>
              <a:pPr/>
              <a:t>10</a:t>
            </a:fld>
            <a:endParaRPr 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D9505-629B-4645-8A17-A8C8C1F989D8}" type="slidenum">
              <a:rPr lang="pt-BR" smtClean="0"/>
              <a:pPr/>
              <a:t>11</a:t>
            </a:fld>
            <a:endParaRPr lang="pt-B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D9505-629B-4645-8A17-A8C8C1F989D8}" type="slidenum">
              <a:rPr lang="pt-BR" smtClean="0"/>
              <a:pPr/>
              <a:t>12</a:t>
            </a:fld>
            <a:endParaRPr lang="pt-B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D9505-629B-4645-8A17-A8C8C1F989D8}" type="slidenum">
              <a:rPr lang="pt-BR" smtClean="0"/>
              <a:pPr/>
              <a:t>13</a:t>
            </a:fld>
            <a:endParaRPr lang="pt-B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D9505-629B-4645-8A17-A8C8C1F989D8}" type="slidenum">
              <a:rPr lang="pt-BR" smtClean="0"/>
              <a:pPr/>
              <a:t>15</a:t>
            </a:fld>
            <a:endParaRPr lang="pt-B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D9505-629B-4645-8A17-A8C8C1F989D8}" type="slidenum">
              <a:rPr lang="pt-BR" smtClean="0"/>
              <a:pPr/>
              <a:t>17</a:t>
            </a:fld>
            <a:endParaRPr lang="pt-B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D9505-629B-4645-8A17-A8C8C1F989D8}" type="slidenum">
              <a:rPr lang="pt-BR" smtClean="0"/>
              <a:pPr/>
              <a:t>18</a:t>
            </a:fld>
            <a:endParaRPr lang="pt-B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D9505-629B-4645-8A17-A8C8C1F989D8}" type="slidenum">
              <a:rPr lang="pt-BR" smtClean="0"/>
              <a:pPr/>
              <a:t>19</a:t>
            </a:fld>
            <a:endParaRPr lang="pt-B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D9505-629B-4645-8A17-A8C8C1F989D8}" type="slidenum">
              <a:rPr lang="pt-BR" smtClean="0"/>
              <a:pPr/>
              <a:t>20</a:t>
            </a:fld>
            <a:endParaRPr lang="pt-B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D9505-629B-4645-8A17-A8C8C1F989D8}" type="slidenum">
              <a:rPr lang="pt-BR" smtClean="0"/>
              <a:pPr/>
              <a:t>21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9918D6-88E4-43EB-9D36-09DACD4FBB32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D9505-629B-4645-8A17-A8C8C1F989D8}" type="slidenum">
              <a:rPr lang="pt-BR" smtClean="0"/>
              <a:pPr/>
              <a:t>22</a:t>
            </a:fld>
            <a:endParaRPr lang="pt-B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9C0D9F-172B-4513-A899-4EA6C4193E75}" type="slidenum">
              <a:rPr lang="pt-BR"/>
              <a:pPr/>
              <a:t>23</a:t>
            </a:fld>
            <a:endParaRPr lang="pt-BR"/>
          </a:p>
        </p:txBody>
      </p:sp>
      <p:sp>
        <p:nvSpPr>
          <p:cNvPr id="221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9918D6-88E4-43EB-9D36-09DACD4FBB32}" type="slidenum">
              <a:rPr lang="pt-BR" smtClean="0"/>
              <a:pPr/>
              <a:t>24</a:t>
            </a:fld>
            <a:endParaRPr lang="pt-B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D9505-629B-4645-8A17-A8C8C1F989D8}" type="slidenum">
              <a:rPr lang="pt-BR" smtClean="0"/>
              <a:pPr/>
              <a:t>25</a:t>
            </a:fld>
            <a:endParaRPr lang="pt-B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D9505-629B-4645-8A17-A8C8C1F989D8}" type="slidenum">
              <a:rPr lang="pt-BR" smtClean="0"/>
              <a:pPr/>
              <a:t>26</a:t>
            </a:fld>
            <a:endParaRPr lang="pt-B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D9505-629B-4645-8A17-A8C8C1F989D8}" type="slidenum">
              <a:rPr lang="pt-BR" smtClean="0"/>
              <a:pPr/>
              <a:t>27</a:t>
            </a:fld>
            <a:endParaRPr lang="pt-B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D9505-629B-4645-8A17-A8C8C1F989D8}" type="slidenum">
              <a:rPr lang="pt-BR" smtClean="0"/>
              <a:pPr/>
              <a:t>30</a:t>
            </a:fld>
            <a:endParaRPr lang="pt-B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D9505-629B-4645-8A17-A8C8C1F989D8}" type="slidenum">
              <a:rPr lang="pt-BR" smtClean="0"/>
              <a:pPr/>
              <a:t>31</a:t>
            </a:fld>
            <a:endParaRPr lang="pt-B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D9505-629B-4645-8A17-A8C8C1F989D8}" type="slidenum">
              <a:rPr lang="pt-BR" smtClean="0"/>
              <a:pPr/>
              <a:t>33</a:t>
            </a:fld>
            <a:endParaRPr lang="pt-B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D9505-629B-4645-8A17-A8C8C1F989D8}" type="slidenum">
              <a:rPr lang="pt-BR" smtClean="0"/>
              <a:pPr/>
              <a:t>35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9918D6-88E4-43EB-9D36-09DACD4FBB32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D9505-629B-4645-8A17-A8C8C1F989D8}" type="slidenum">
              <a:rPr lang="pt-BR" smtClean="0"/>
              <a:pPr/>
              <a:t>36</a:t>
            </a:fld>
            <a:endParaRPr lang="pt-BR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D9505-629B-4645-8A17-A8C8C1F989D8}" type="slidenum">
              <a:rPr lang="pt-BR" smtClean="0"/>
              <a:pPr/>
              <a:t>37</a:t>
            </a:fld>
            <a:endParaRPr lang="pt-BR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D9505-629B-4645-8A17-A8C8C1F989D8}" type="slidenum">
              <a:rPr lang="pt-BR" smtClean="0"/>
              <a:pPr/>
              <a:t>38</a:t>
            </a:fld>
            <a:endParaRPr lang="pt-BR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D9505-629B-4645-8A17-A8C8C1F989D8}" type="slidenum">
              <a:rPr lang="pt-BR" smtClean="0"/>
              <a:pPr/>
              <a:t>39</a:t>
            </a:fld>
            <a:endParaRPr lang="pt-BR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D9505-629B-4645-8A17-A8C8C1F989D8}" type="slidenum">
              <a:rPr lang="pt-BR" smtClean="0"/>
              <a:pPr/>
              <a:t>40</a:t>
            </a:fld>
            <a:endParaRPr lang="pt-BR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D9505-629B-4645-8A17-A8C8C1F989D8}" type="slidenum">
              <a:rPr lang="pt-BR" smtClean="0"/>
              <a:pPr/>
              <a:t>41</a:t>
            </a:fld>
            <a:endParaRPr lang="pt-BR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D9505-629B-4645-8A17-A8C8C1F989D8}" type="slidenum">
              <a:rPr lang="pt-BR" smtClean="0"/>
              <a:pPr/>
              <a:t>42</a:t>
            </a:fld>
            <a:endParaRPr lang="pt-BR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D9505-629B-4645-8A17-A8C8C1F989D8}" type="slidenum">
              <a:rPr lang="pt-BR" smtClean="0"/>
              <a:pPr/>
              <a:t>46</a:t>
            </a:fld>
            <a:endParaRPr lang="pt-BR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D9505-629B-4645-8A17-A8C8C1F989D8}" type="slidenum">
              <a:rPr lang="pt-BR" smtClean="0"/>
              <a:pPr/>
              <a:t>47</a:t>
            </a:fld>
            <a:endParaRPr lang="pt-BR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D9505-629B-4645-8A17-A8C8C1F989D8}" type="slidenum">
              <a:rPr lang="pt-BR" smtClean="0"/>
              <a:pPr/>
              <a:t>48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D9505-629B-4645-8A17-A8C8C1F989D8}" type="slidenum">
              <a:rPr lang="pt-BR" smtClean="0"/>
              <a:pPr/>
              <a:t>4</a:t>
            </a:fld>
            <a:endParaRPr lang="pt-BR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D9505-629B-4645-8A17-A8C8C1F989D8}" type="slidenum">
              <a:rPr lang="pt-BR" smtClean="0"/>
              <a:pPr/>
              <a:t>51</a:t>
            </a:fld>
            <a:endParaRPr lang="pt-BR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D9505-629B-4645-8A17-A8C8C1F989D8}" type="slidenum">
              <a:rPr lang="pt-BR" smtClean="0"/>
              <a:pPr/>
              <a:t>53</a:t>
            </a:fld>
            <a:endParaRPr lang="pt-BR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D9505-629B-4645-8A17-A8C8C1F989D8}" type="slidenum">
              <a:rPr lang="pt-BR" smtClean="0"/>
              <a:pPr/>
              <a:t>54</a:t>
            </a:fld>
            <a:endParaRPr lang="pt-BR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D9505-629B-4645-8A17-A8C8C1F989D8}" type="slidenum">
              <a:rPr lang="pt-BR" smtClean="0"/>
              <a:pPr/>
              <a:t>61</a:t>
            </a:fld>
            <a:endParaRPr lang="pt-BR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D9505-629B-4645-8A17-A8C8C1F989D8}" type="slidenum">
              <a:rPr lang="pt-BR" smtClean="0"/>
              <a:pPr/>
              <a:t>62</a:t>
            </a:fld>
            <a:endParaRPr lang="pt-BR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D9505-629B-4645-8A17-A8C8C1F989D8}" type="slidenum">
              <a:rPr lang="pt-BR" smtClean="0"/>
              <a:pPr/>
              <a:t>64</a:t>
            </a:fld>
            <a:endParaRPr lang="pt-BR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D9505-629B-4645-8A17-A8C8C1F989D8}" type="slidenum">
              <a:rPr lang="pt-BR" smtClean="0"/>
              <a:pPr/>
              <a:t>67</a:t>
            </a:fld>
            <a:endParaRPr lang="pt-BR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D9505-629B-4645-8A17-A8C8C1F989D8}" type="slidenum">
              <a:rPr lang="pt-BR" smtClean="0"/>
              <a:pPr/>
              <a:t>68</a:t>
            </a:fld>
            <a:endParaRPr lang="pt-BR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D9505-629B-4645-8A17-A8C8C1F989D8}" type="slidenum">
              <a:rPr lang="pt-BR" smtClean="0"/>
              <a:pPr/>
              <a:t>69</a:t>
            </a:fld>
            <a:endParaRPr lang="pt-BR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D9505-629B-4645-8A17-A8C8C1F989D8}" type="slidenum">
              <a:rPr lang="pt-BR" smtClean="0"/>
              <a:pPr/>
              <a:t>70</a:t>
            </a:fld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7B1C15-12B2-4B60-B02E-94B1B5102B5D}" type="slidenum">
              <a:rPr lang="pt-BR"/>
              <a:pPr/>
              <a:t>5</a:t>
            </a:fld>
            <a:endParaRPr lang="pt-BR"/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D9505-629B-4645-8A17-A8C8C1F989D8}" type="slidenum">
              <a:rPr lang="pt-BR" smtClean="0"/>
              <a:pPr/>
              <a:t>71</a:t>
            </a:fld>
            <a:endParaRPr lang="pt-BR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D9505-629B-4645-8A17-A8C8C1F989D8}" type="slidenum">
              <a:rPr lang="pt-BR" smtClean="0"/>
              <a:pPr/>
              <a:t>72</a:t>
            </a:fld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D9505-629B-4645-8A17-A8C8C1F989D8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D9505-629B-4645-8A17-A8C8C1F989D8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D9505-629B-4645-8A17-A8C8C1F989D8}" type="slidenum">
              <a:rPr lang="pt-BR" smtClean="0"/>
              <a:pPr/>
              <a:t>8</a:t>
            </a:fld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D9505-629B-4645-8A17-A8C8C1F989D8}" type="slidenum">
              <a:rPr lang="pt-BR" smtClean="0"/>
              <a:pPr/>
              <a:t>9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AD2E59F-E05D-4CBA-B2E3-028B4FFC206A}" type="datetime1">
              <a:rPr lang="pt-BR" smtClean="0"/>
              <a:pPr/>
              <a:t>12/4/2010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10" name="Re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7530F6-2649-4730-B24C-E15BD8E0F10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14DBB-C26A-4C9C-B3B7-6CA6472A06A6}" type="datetime1">
              <a:rPr lang="pt-BR" smtClean="0"/>
              <a:pPr/>
              <a:t>12/4/2010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182DD-4803-4ACD-B5C9-800688A01C41}" type="datetime1">
              <a:rPr lang="pt-BR" smtClean="0"/>
              <a:pPr/>
              <a:t>12/4/2010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3AB6907-A513-4A2D-B3DE-DD2265F43A7D}" type="datetime1">
              <a:rPr lang="pt-BR" smtClean="0"/>
              <a:pPr/>
              <a:t>12/4/2010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7530F6-2649-4730-B24C-E15BD8E0F10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EBCFA32-B6A8-4E38-BACD-F6CE7A777E94}" type="datetime1">
              <a:rPr lang="pt-BR" smtClean="0"/>
              <a:pPr/>
              <a:t>12/4/2010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9" name="Re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7530F6-2649-4730-B24C-E15BD8E0F10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9AA08-987C-4DC7-82FE-FB2F14D31504}" type="datetime1">
              <a:rPr lang="pt-BR" smtClean="0"/>
              <a:pPr/>
              <a:t>12/4/2010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35042-00CD-4938-8340-D3126618D48D}" type="datetime1">
              <a:rPr lang="pt-BR" smtClean="0"/>
              <a:pPr/>
              <a:t>12/4/2010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DB87886-C8B7-40AC-85B6-FDB1731B6F70}" type="datetime1">
              <a:rPr lang="pt-BR" smtClean="0"/>
              <a:pPr/>
              <a:t>12/4/2010</a:t>
            </a:fld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7530F6-2649-4730-B24C-E15BD8E0F10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54ABB-D19B-44B7-810E-EC6A7648C791}" type="datetime1">
              <a:rPr lang="pt-BR" smtClean="0"/>
              <a:pPr/>
              <a:t>12/4/2010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00296AB-DD9F-407C-AD52-F564BD6F016F}" type="datetime1">
              <a:rPr lang="pt-BR" smtClean="0"/>
              <a:pPr/>
              <a:t>12/4/2010</a:t>
            </a:fld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7530F6-2649-4730-B24C-E15BD8E0F10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500498F-CF91-4D0B-9DE2-9F93ACE8E71F}" type="datetime1">
              <a:rPr lang="pt-BR" smtClean="0"/>
              <a:pPr/>
              <a:t>12/4/2010</a:t>
            </a:fld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7530F6-2649-4730-B24C-E15BD8E0F10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0ADBD24-6F64-470D-A75E-6394E32CF9EA}" type="datetime1">
              <a:rPr lang="pt-BR" smtClean="0"/>
              <a:pPr/>
              <a:t>12/4/2010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7530F6-2649-4730-B24C-E15BD8E0F10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Segurança Viária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pPr algn="r"/>
            <a:r>
              <a:rPr lang="pt-BR" dirty="0" smtClean="0"/>
              <a:t>Mestrado Acadêmico 2009</a:t>
            </a:r>
          </a:p>
          <a:p>
            <a:pPr algn="r"/>
            <a:r>
              <a:rPr lang="pt-BR" dirty="0" smtClean="0"/>
              <a:t>PPGEP / UFRGS</a:t>
            </a:r>
          </a:p>
          <a:p>
            <a:pPr algn="r"/>
            <a:endParaRPr lang="pt-BR" dirty="0" smtClean="0"/>
          </a:p>
          <a:p>
            <a:pPr algn="r"/>
            <a:r>
              <a:rPr lang="pt-BR" smtClean="0">
                <a:solidFill>
                  <a:schemeClr val="accent1">
                    <a:lumMod val="75000"/>
                  </a:schemeClr>
                </a:solidFill>
              </a:rPr>
              <a:t>Programa reativo</a:t>
            </a:r>
          </a:p>
          <a:p>
            <a:pPr algn="r"/>
            <a:r>
              <a:rPr lang="pt-BR" smtClean="0">
                <a:solidFill>
                  <a:schemeClr val="accent1">
                    <a:lumMod val="75000"/>
                  </a:schemeClr>
                </a:solidFill>
              </a:rPr>
              <a:t>Tratamento </a:t>
            </a: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de pontos críticos</a:t>
            </a:r>
          </a:p>
          <a:p>
            <a:pPr algn="r"/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Parte 1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Identificação de Pontos Críticos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86766" cy="3400436"/>
          </a:xfrm>
        </p:spPr>
        <p:txBody>
          <a:bodyPr>
            <a:normAutofit/>
          </a:bodyPr>
          <a:lstStyle/>
          <a:p>
            <a:pPr>
              <a:buNone/>
            </a:pPr>
            <a:endParaRPr lang="pt-BR" sz="2800" dirty="0" smtClean="0"/>
          </a:p>
          <a:p>
            <a:pPr>
              <a:buNone/>
            </a:pPr>
            <a:r>
              <a:rPr lang="pt-BR" sz="2800" dirty="0" smtClean="0"/>
              <a:t>	</a:t>
            </a:r>
          </a:p>
          <a:p>
            <a:pPr lvl="1"/>
            <a:r>
              <a:rPr lang="pt-BR" sz="2500" u="sng" dirty="0" smtClean="0"/>
              <a:t>Opção 1</a:t>
            </a:r>
            <a:r>
              <a:rPr lang="pt-BR" sz="2500" b="1" dirty="0" smtClean="0"/>
              <a:t>: Freqüência de acidentes nos diferentes locais</a:t>
            </a:r>
          </a:p>
          <a:p>
            <a:endParaRPr lang="pt-BR" sz="2800" dirty="0"/>
          </a:p>
        </p:txBody>
      </p:sp>
      <p:sp>
        <p:nvSpPr>
          <p:cNvPr id="4" name="Retângulo 3"/>
          <p:cNvSpPr/>
          <p:nvPr/>
        </p:nvSpPr>
        <p:spPr>
          <a:xfrm>
            <a:off x="1071538" y="4143380"/>
            <a:ext cx="6929486" cy="107721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buNone/>
            </a:pPr>
            <a:r>
              <a:rPr lang="pt-BR" sz="3200" i="1" u="sng" dirty="0" smtClean="0"/>
              <a:t>problema</a:t>
            </a:r>
            <a:r>
              <a:rPr lang="pt-BR" sz="3200" dirty="0" smtClean="0"/>
              <a:t>: </a:t>
            </a:r>
            <a:r>
              <a:rPr lang="pt-BR" sz="3200" i="1" dirty="0" smtClean="0"/>
              <a:t>não leva em consideração a exposição</a:t>
            </a:r>
            <a:endParaRPr lang="pt-BR" sz="3200" dirty="0" smtClean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10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Identificação de Pontos Críticos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86766" cy="34004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800" dirty="0" smtClean="0"/>
              <a:t>	</a:t>
            </a:r>
          </a:p>
          <a:p>
            <a:pPr lvl="1"/>
            <a:r>
              <a:rPr lang="pt-BR" sz="2500" u="sng" dirty="0" smtClean="0"/>
              <a:t>Opção 2</a:t>
            </a:r>
            <a:r>
              <a:rPr lang="pt-BR" sz="2500" b="1" dirty="0" smtClean="0"/>
              <a:t>: Taxa de Acidentes</a:t>
            </a:r>
          </a:p>
          <a:p>
            <a:pPr lvl="2">
              <a:buNone/>
            </a:pPr>
            <a:r>
              <a:rPr lang="pt-BR" sz="2200" b="1" dirty="0" smtClean="0"/>
              <a:t>		(n</a:t>
            </a:r>
            <a:r>
              <a:rPr lang="pt-BR" sz="2200" b="1" baseline="30000" dirty="0" smtClean="0"/>
              <a:t>o</a:t>
            </a:r>
            <a:r>
              <a:rPr lang="pt-BR" sz="2200" b="1" dirty="0" smtClean="0"/>
              <a:t> de acidentes /volume)</a:t>
            </a:r>
          </a:p>
          <a:p>
            <a:pPr lvl="1"/>
            <a:endParaRPr lang="pt-BR" sz="2500" b="1" dirty="0" smtClean="0"/>
          </a:p>
          <a:p>
            <a:endParaRPr lang="pt-BR" sz="28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11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92322" name="Picture 2" descr="http://jalopnik.com/assets/images/jalopnik/2008/08/Russia-Car-Crash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7884" y="0"/>
            <a:ext cx="3286116" cy="2467913"/>
          </a:xfrm>
          <a:prstGeom prst="rect">
            <a:avLst/>
          </a:prstGeom>
          <a:noFill/>
        </p:spPr>
      </p:pic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Taxa de acidentes</a:t>
            </a:r>
            <a:endParaRPr lang="pt-BR" dirty="0"/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2214554"/>
            <a:ext cx="8001000" cy="3276600"/>
          </a:xfrm>
        </p:spPr>
        <p:txBody>
          <a:bodyPr/>
          <a:lstStyle/>
          <a:p>
            <a:pPr marL="914400" lvl="1" indent="-457200"/>
            <a:endParaRPr lang="pt-BR" sz="2000" dirty="0">
              <a:latin typeface="Times New Roman" pitchFamily="18" charset="0"/>
              <a:cs typeface="Times New Roman" pitchFamily="18" charset="0"/>
            </a:endParaRPr>
          </a:p>
          <a:p>
            <a:pPr marL="914400" lvl="1" indent="-457200">
              <a:buFontTx/>
              <a:buNone/>
            </a:pPr>
            <a:r>
              <a:rPr lang="pt-BR" sz="2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Unidades de Volume</a:t>
            </a:r>
            <a:r>
              <a:rPr lang="pt-BR" sz="2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914400" lvl="1" indent="-457200"/>
            <a:r>
              <a:rPr lang="pt-BR" sz="2000" b="1" dirty="0" smtClean="0">
                <a:latin typeface="Times New Roman" pitchFamily="18" charset="0"/>
                <a:cs typeface="Times New Roman" pitchFamily="18" charset="0"/>
              </a:rPr>
              <a:t>para </a:t>
            </a:r>
            <a:r>
              <a:rPr lang="pt-BR" sz="2000" b="1" dirty="0">
                <a:latin typeface="Times New Roman" pitchFamily="18" charset="0"/>
                <a:cs typeface="Times New Roman" pitchFamily="18" charset="0"/>
              </a:rPr>
              <a:t>interseções</a:t>
            </a:r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 MVE – milhões de veículos 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entrantes</a:t>
            </a:r>
          </a:p>
          <a:p>
            <a:pPr marL="914400" lvl="1" indent="-457200"/>
            <a:endParaRPr lang="pt-BR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914400" lvl="1" indent="-457200"/>
            <a:endParaRPr lang="pt-BR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914400" lvl="1" indent="-457200"/>
            <a:r>
              <a:rPr lang="pt-BR" sz="2000" b="1" dirty="0" smtClean="0">
                <a:latin typeface="Times New Roman" pitchFamily="18" charset="0"/>
                <a:cs typeface="Times New Roman" pitchFamily="18" charset="0"/>
              </a:rPr>
              <a:t>para </a:t>
            </a:r>
            <a:r>
              <a:rPr lang="pt-BR" sz="2000" b="1" dirty="0">
                <a:latin typeface="Times New Roman" pitchFamily="18" charset="0"/>
                <a:cs typeface="Times New Roman" pitchFamily="18" charset="0"/>
              </a:rPr>
              <a:t>seção</a:t>
            </a:r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 MVK – milhões de veículos por quilômetro </a:t>
            </a:r>
          </a:p>
          <a:p>
            <a:pPr marL="914400" lvl="1" indent="-457200"/>
            <a:endParaRPr lang="pt-BR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14282" y="5857892"/>
            <a:ext cx="52149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/>
              <a:t>http://www.feneauto.org.br/videosAcTr.html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12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14282" y="285728"/>
            <a:ext cx="8153400" cy="1143000"/>
          </a:xfrm>
        </p:spPr>
        <p:txBody>
          <a:bodyPr/>
          <a:lstStyle/>
          <a:p>
            <a:r>
              <a:rPr lang="pt-BR" dirty="0"/>
              <a:t>Cálculo do MVE </a:t>
            </a:r>
            <a:r>
              <a:rPr lang="pt-BR" sz="3200" dirty="0">
                <a:cs typeface="Times New Roman" pitchFamily="18" charset="0"/>
              </a:rPr>
              <a:t>- </a:t>
            </a:r>
            <a:r>
              <a:rPr lang="pt-BR" sz="2200" dirty="0">
                <a:cs typeface="Times New Roman" pitchFamily="18" charset="0"/>
              </a:rPr>
              <a:t>milhões de veículos entrantes</a:t>
            </a:r>
            <a:endParaRPr lang="pt-BR" sz="2200" dirty="0"/>
          </a:p>
        </p:txBody>
      </p:sp>
      <p:sp>
        <p:nvSpPr>
          <p:cNvPr id="13926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pt-BR" sz="2000" dirty="0"/>
          </a:p>
          <a:p>
            <a:pPr>
              <a:lnSpc>
                <a:spcPct val="90000"/>
              </a:lnSpc>
            </a:pPr>
            <a:endParaRPr lang="pt-BR" sz="2000" dirty="0"/>
          </a:p>
          <a:p>
            <a:pPr>
              <a:lnSpc>
                <a:spcPct val="90000"/>
              </a:lnSpc>
            </a:pPr>
            <a:endParaRPr lang="pt-BR" sz="2000" dirty="0"/>
          </a:p>
          <a:p>
            <a:pPr>
              <a:lnSpc>
                <a:spcPct val="90000"/>
              </a:lnSpc>
            </a:pPr>
            <a:endParaRPr lang="pt-BR" sz="2000" dirty="0"/>
          </a:p>
          <a:p>
            <a:pPr>
              <a:lnSpc>
                <a:spcPct val="90000"/>
              </a:lnSpc>
            </a:pPr>
            <a:endParaRPr lang="pt-BR" sz="8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t-BR" sz="2000" dirty="0">
                <a:cs typeface="Times New Roman" pitchFamily="18" charset="0"/>
              </a:rPr>
              <a:t>Onde:  VDMA – volume diário médio anual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t-BR" sz="2000" dirty="0">
                <a:cs typeface="Times New Roman" pitchFamily="18" charset="0"/>
              </a:rPr>
              <a:t>		        t – tempo em anos</a:t>
            </a:r>
            <a:endParaRPr lang="pt-BR" sz="2000" dirty="0"/>
          </a:p>
          <a:p>
            <a:pPr>
              <a:lnSpc>
                <a:spcPct val="90000"/>
              </a:lnSpc>
            </a:pPr>
            <a:endParaRPr lang="pt-BR" sz="20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pt-BR" sz="2000" dirty="0"/>
          </a:p>
          <a:p>
            <a:pPr>
              <a:lnSpc>
                <a:spcPct val="90000"/>
              </a:lnSpc>
            </a:pPr>
            <a:r>
              <a:rPr lang="pt-BR" sz="2000" dirty="0">
                <a:cs typeface="Times New Roman" pitchFamily="18" charset="0"/>
              </a:rPr>
              <a:t>VDMA = soma de V1+V2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pt-BR" sz="20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pt-BR" sz="20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t-BR" sz="2000" dirty="0">
                <a:cs typeface="Times New Roman" pitchFamily="18" charset="0"/>
              </a:rPr>
              <a:t>	</a:t>
            </a:r>
            <a:r>
              <a:rPr lang="pt-BR" sz="2000" dirty="0"/>
              <a:t> </a:t>
            </a:r>
          </a:p>
        </p:txBody>
      </p:sp>
      <p:sp>
        <p:nvSpPr>
          <p:cNvPr id="139268" name="Text Box 1028"/>
          <p:cNvSpPr txBox="1">
            <a:spLocks noChangeArrowheads="1"/>
          </p:cNvSpPr>
          <p:nvPr/>
        </p:nvSpPr>
        <p:spPr bwMode="auto">
          <a:xfrm>
            <a:off x="2500298" y="1857364"/>
            <a:ext cx="3124200" cy="933450"/>
          </a:xfrm>
          <a:prstGeom prst="rect">
            <a:avLst/>
          </a:prstGeom>
          <a:noFill/>
          <a:ln w="38100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pt-BR" dirty="0">
                <a:latin typeface="Arial" charset="0"/>
                <a:cs typeface="Times New Roman" pitchFamily="18" charset="0"/>
              </a:rPr>
              <a:t>MVE=</a:t>
            </a:r>
            <a:r>
              <a:rPr lang="pt-BR" u="sng" dirty="0">
                <a:latin typeface="Arial" charset="0"/>
                <a:cs typeface="Times New Roman" pitchFamily="18" charset="0"/>
              </a:rPr>
              <a:t>VMDA* t *365</a:t>
            </a:r>
            <a:endParaRPr lang="pt-BR" dirty="0">
              <a:latin typeface="Arial" charset="0"/>
              <a:cs typeface="Times New Roman" pitchFamily="18" charset="0"/>
            </a:endParaRPr>
          </a:p>
          <a:p>
            <a:pPr algn="l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pt-BR" dirty="0">
                <a:latin typeface="Arial" charset="0"/>
                <a:cs typeface="Times New Roman" pitchFamily="18" charset="0"/>
              </a:rPr>
              <a:t>	      10^6</a:t>
            </a:r>
          </a:p>
        </p:txBody>
      </p:sp>
      <p:grpSp>
        <p:nvGrpSpPr>
          <p:cNvPr id="2" name="Group 1043"/>
          <p:cNvGrpSpPr>
            <a:grpSpLocks/>
          </p:cNvGrpSpPr>
          <p:nvPr/>
        </p:nvGrpSpPr>
        <p:grpSpPr bwMode="auto">
          <a:xfrm>
            <a:off x="5233988" y="4572000"/>
            <a:ext cx="2309812" cy="1752600"/>
            <a:chOff x="3297" y="2880"/>
            <a:chExt cx="1455" cy="1104"/>
          </a:xfrm>
        </p:grpSpPr>
        <p:sp>
          <p:nvSpPr>
            <p:cNvPr id="139271" name="Rectangle 1031"/>
            <p:cNvSpPr>
              <a:spLocks noChangeArrowheads="1"/>
            </p:cNvSpPr>
            <p:nvPr/>
          </p:nvSpPr>
          <p:spPr bwMode="auto">
            <a:xfrm>
              <a:off x="3863" y="2972"/>
              <a:ext cx="318" cy="9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39272" name="Rectangle 1032"/>
            <p:cNvSpPr>
              <a:spLocks noChangeArrowheads="1"/>
            </p:cNvSpPr>
            <p:nvPr/>
          </p:nvSpPr>
          <p:spPr bwMode="auto">
            <a:xfrm>
              <a:off x="3459" y="3248"/>
              <a:ext cx="1131" cy="36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39273" name="Rectangle 1033"/>
            <p:cNvSpPr>
              <a:spLocks noChangeArrowheads="1"/>
            </p:cNvSpPr>
            <p:nvPr/>
          </p:nvSpPr>
          <p:spPr bwMode="auto">
            <a:xfrm>
              <a:off x="3880" y="3229"/>
              <a:ext cx="283" cy="4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39274" name="Rectangle 1034"/>
            <p:cNvSpPr>
              <a:spLocks noChangeArrowheads="1"/>
            </p:cNvSpPr>
            <p:nvPr/>
          </p:nvSpPr>
          <p:spPr bwMode="auto">
            <a:xfrm>
              <a:off x="4590" y="3156"/>
              <a:ext cx="162" cy="6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39275" name="Rectangle 1035"/>
            <p:cNvSpPr>
              <a:spLocks noChangeArrowheads="1"/>
            </p:cNvSpPr>
            <p:nvPr/>
          </p:nvSpPr>
          <p:spPr bwMode="auto">
            <a:xfrm>
              <a:off x="3297" y="3156"/>
              <a:ext cx="162" cy="6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39276" name="Rectangle 1036"/>
            <p:cNvSpPr>
              <a:spLocks noChangeArrowheads="1"/>
            </p:cNvSpPr>
            <p:nvPr/>
          </p:nvSpPr>
          <p:spPr bwMode="auto">
            <a:xfrm>
              <a:off x="3833" y="2880"/>
              <a:ext cx="381" cy="10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39277" name="Rectangle 1037"/>
            <p:cNvSpPr>
              <a:spLocks noChangeArrowheads="1"/>
            </p:cNvSpPr>
            <p:nvPr/>
          </p:nvSpPr>
          <p:spPr bwMode="auto">
            <a:xfrm>
              <a:off x="3835" y="3875"/>
              <a:ext cx="381" cy="10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39278" name="Text Box 1038"/>
          <p:cNvSpPr txBox="1">
            <a:spLocks noChangeArrowheads="1"/>
          </p:cNvSpPr>
          <p:nvPr/>
        </p:nvSpPr>
        <p:spPr bwMode="auto">
          <a:xfrm>
            <a:off x="5105400" y="5156200"/>
            <a:ext cx="512763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0" hangingPunct="0"/>
            <a:r>
              <a:rPr lang="pt-BR" sz="1200"/>
              <a:t>V1</a:t>
            </a:r>
          </a:p>
        </p:txBody>
      </p:sp>
      <p:sp>
        <p:nvSpPr>
          <p:cNvPr id="139279" name="Text Box 1039"/>
          <p:cNvSpPr txBox="1">
            <a:spLocks noChangeArrowheads="1"/>
          </p:cNvSpPr>
          <p:nvPr/>
        </p:nvSpPr>
        <p:spPr bwMode="auto">
          <a:xfrm>
            <a:off x="6261100" y="4572000"/>
            <a:ext cx="64135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0" hangingPunct="0"/>
            <a:r>
              <a:rPr lang="pt-BR" sz="1200"/>
              <a:t>V2</a:t>
            </a:r>
          </a:p>
        </p:txBody>
      </p:sp>
      <p:sp>
        <p:nvSpPr>
          <p:cNvPr id="139280" name="Line 1040"/>
          <p:cNvSpPr>
            <a:spLocks noChangeShapeType="1"/>
          </p:cNvSpPr>
          <p:nvPr/>
        </p:nvSpPr>
        <p:spPr bwMode="auto">
          <a:xfrm>
            <a:off x="5491163" y="5448300"/>
            <a:ext cx="17954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39281" name="Line 1041"/>
          <p:cNvSpPr>
            <a:spLocks noChangeShapeType="1"/>
          </p:cNvSpPr>
          <p:nvPr/>
        </p:nvSpPr>
        <p:spPr bwMode="auto">
          <a:xfrm>
            <a:off x="6388100" y="4864100"/>
            <a:ext cx="0" cy="1168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7" name="Espaço Reservado para Número de Slide 1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13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14282" y="428604"/>
            <a:ext cx="8382000" cy="1143000"/>
          </a:xfrm>
        </p:spPr>
        <p:txBody>
          <a:bodyPr/>
          <a:lstStyle/>
          <a:p>
            <a:r>
              <a:rPr lang="pt-BR" dirty="0"/>
              <a:t/>
            </a:r>
            <a:br>
              <a:rPr lang="pt-BR" dirty="0"/>
            </a:br>
            <a:r>
              <a:rPr lang="pt-BR" dirty="0"/>
              <a:t>Cálculo do MVK - </a:t>
            </a:r>
            <a:r>
              <a:rPr lang="pt-BR" sz="2200" dirty="0"/>
              <a:t>milhões de veículos quilometro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pt-BR" sz="2000" dirty="0"/>
          </a:p>
          <a:p>
            <a:pPr>
              <a:lnSpc>
                <a:spcPct val="90000"/>
              </a:lnSpc>
            </a:pPr>
            <a:endParaRPr lang="pt-BR" sz="2000" dirty="0"/>
          </a:p>
          <a:p>
            <a:pPr>
              <a:lnSpc>
                <a:spcPct val="90000"/>
              </a:lnSpc>
            </a:pPr>
            <a:endParaRPr lang="pt-BR" sz="2000" dirty="0"/>
          </a:p>
          <a:p>
            <a:pPr>
              <a:lnSpc>
                <a:spcPct val="90000"/>
              </a:lnSpc>
            </a:pPr>
            <a:endParaRPr lang="pt-BR" sz="8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pt-BR" sz="8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pt-BR" sz="8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t-BR" sz="2000" dirty="0">
                <a:cs typeface="Times New Roman" pitchFamily="18" charset="0"/>
              </a:rPr>
              <a:t>Onde:  VDMA – volume diário médio anual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t-BR" sz="2000" dirty="0">
                <a:cs typeface="Times New Roman" pitchFamily="18" charset="0"/>
              </a:rPr>
              <a:t>		        t – tempo em anos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t-BR" sz="2000" dirty="0">
                <a:cs typeface="Times New Roman" pitchFamily="18" charset="0"/>
              </a:rPr>
              <a:t>	   	        L – comprimento do segmento em km </a:t>
            </a:r>
            <a:endParaRPr lang="pt-BR" sz="2000" dirty="0"/>
          </a:p>
          <a:p>
            <a:pPr>
              <a:lnSpc>
                <a:spcPct val="90000"/>
              </a:lnSpc>
            </a:pPr>
            <a:endParaRPr lang="pt-BR" sz="2000" dirty="0"/>
          </a:p>
          <a:p>
            <a:pPr>
              <a:lnSpc>
                <a:spcPct val="90000"/>
              </a:lnSpc>
            </a:pPr>
            <a:r>
              <a:rPr lang="pt-BR" sz="2000" dirty="0">
                <a:cs typeface="Times New Roman" pitchFamily="18" charset="0"/>
              </a:rPr>
              <a:t>VDMA = soma do trafego nas duas direções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pt-BR" sz="20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pt-BR" sz="20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t-BR" sz="2000" dirty="0">
                <a:cs typeface="Times New Roman" pitchFamily="18" charset="0"/>
              </a:rPr>
              <a:t>	</a:t>
            </a:r>
            <a:r>
              <a:rPr lang="pt-BR" sz="2000" dirty="0"/>
              <a:t> 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2428860" y="1928802"/>
            <a:ext cx="3505200" cy="933450"/>
          </a:xfrm>
          <a:prstGeom prst="rect">
            <a:avLst/>
          </a:prstGeom>
          <a:noFill/>
          <a:ln w="38100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>
                <a:latin typeface="Arial" charset="0"/>
                <a:cs typeface="Times New Roman" pitchFamily="18" charset="0"/>
              </a:rPr>
              <a:t>MVK=</a:t>
            </a:r>
            <a:r>
              <a:rPr lang="en-US" u="sng">
                <a:latin typeface="Arial" charset="0"/>
                <a:cs typeface="Times New Roman" pitchFamily="18" charset="0"/>
              </a:rPr>
              <a:t>VDMA*t *L*365</a:t>
            </a:r>
            <a:endParaRPr lang="pt-BR">
              <a:latin typeface="Arial" charset="0"/>
              <a:cs typeface="Times New Roman" pitchFamily="18" charset="0"/>
            </a:endParaRPr>
          </a:p>
          <a:p>
            <a:pPr algn="l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>
                <a:latin typeface="Arial" charset="0"/>
                <a:cs typeface="Times New Roman" pitchFamily="18" charset="0"/>
              </a:rPr>
              <a:t>	       </a:t>
            </a:r>
            <a:r>
              <a:rPr lang="pt-BR">
                <a:latin typeface="Arial" charset="0"/>
                <a:cs typeface="Times New Roman" pitchFamily="18" charset="0"/>
              </a:rPr>
              <a:t>10^6 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4191000" y="5562600"/>
            <a:ext cx="3657600" cy="685800"/>
            <a:chOff x="7344" y="9781"/>
            <a:chExt cx="3456" cy="576"/>
          </a:xfrm>
        </p:grpSpPr>
        <p:sp>
          <p:nvSpPr>
            <p:cNvPr id="3092" name="Line 20"/>
            <p:cNvSpPr>
              <a:spLocks noChangeShapeType="1"/>
            </p:cNvSpPr>
            <p:nvPr/>
          </p:nvSpPr>
          <p:spPr bwMode="auto">
            <a:xfrm>
              <a:off x="7344" y="10213"/>
              <a:ext cx="345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093" name="Line 21"/>
            <p:cNvSpPr>
              <a:spLocks noChangeShapeType="1"/>
            </p:cNvSpPr>
            <p:nvPr/>
          </p:nvSpPr>
          <p:spPr bwMode="auto">
            <a:xfrm>
              <a:off x="7344" y="10069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094" name="Line 22"/>
            <p:cNvSpPr>
              <a:spLocks noChangeShapeType="1"/>
            </p:cNvSpPr>
            <p:nvPr/>
          </p:nvSpPr>
          <p:spPr bwMode="auto">
            <a:xfrm>
              <a:off x="10800" y="10069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095" name="Text Box 23"/>
            <p:cNvSpPr txBox="1">
              <a:spLocks noChangeArrowheads="1"/>
            </p:cNvSpPr>
            <p:nvPr/>
          </p:nvSpPr>
          <p:spPr bwMode="auto">
            <a:xfrm>
              <a:off x="8640" y="9781"/>
              <a:ext cx="864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r>
                <a:rPr lang="pt-BR" sz="1200"/>
                <a:t>L(km)</a:t>
              </a:r>
            </a:p>
          </p:txBody>
        </p:sp>
        <p:sp>
          <p:nvSpPr>
            <p:cNvPr id="3096" name="Line 24"/>
            <p:cNvSpPr>
              <a:spLocks noChangeShapeType="1"/>
            </p:cNvSpPr>
            <p:nvPr/>
          </p:nvSpPr>
          <p:spPr bwMode="auto">
            <a:xfrm>
              <a:off x="7632" y="10357"/>
              <a:ext cx="28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1" name="Espaço Reservado para Número de Slide 10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14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Taxa de </a:t>
            </a:r>
            <a:r>
              <a:rPr lang="pt-BR" dirty="0" smtClean="0"/>
              <a:t>Acidentes</a:t>
            </a:r>
            <a:endParaRPr lang="pt-BR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pt-BR" sz="2000" dirty="0">
              <a:cs typeface="Times New Roman" pitchFamily="18" charset="0"/>
            </a:endParaRPr>
          </a:p>
          <a:p>
            <a:endParaRPr lang="pt-BR" sz="2000" dirty="0">
              <a:cs typeface="Times New Roman" pitchFamily="18" charset="0"/>
            </a:endParaRPr>
          </a:p>
          <a:p>
            <a:endParaRPr lang="pt-BR" sz="2000" dirty="0"/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500034" y="3581400"/>
            <a:ext cx="7839100" cy="178510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l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pt-BR" i="1" dirty="0">
                <a:cs typeface="Times New Roman" pitchFamily="18" charset="0"/>
              </a:rPr>
              <a:t>	</a:t>
            </a:r>
            <a:endParaRPr lang="pt-BR" sz="800" i="1" dirty="0">
              <a:cs typeface="Times New Roman" pitchFamily="18" charset="0"/>
            </a:endParaRPr>
          </a:p>
          <a:p>
            <a:pPr algn="ctr">
              <a:spcBef>
                <a:spcPct val="20000"/>
              </a:spcBef>
              <a:buClr>
                <a:schemeClr val="tx1"/>
              </a:buClr>
              <a:buSzPct val="75000"/>
            </a:pPr>
            <a:r>
              <a:rPr lang="pt-BR" sz="3200" i="1" u="sng" dirty="0" smtClean="0">
                <a:cs typeface="Times New Roman" pitchFamily="18" charset="0"/>
              </a:rPr>
              <a:t>Problema 1</a:t>
            </a:r>
            <a:r>
              <a:rPr lang="pt-BR" sz="3200" i="1" dirty="0" smtClean="0">
                <a:cs typeface="Times New Roman" pitchFamily="18" charset="0"/>
              </a:rPr>
              <a:t>: vias com baixo volume tendem a ter alta taxa  de acidentes</a:t>
            </a:r>
          </a:p>
          <a:p>
            <a:pPr lvl="1" algn="l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endParaRPr lang="pt-BR" i="1" dirty="0">
              <a:cs typeface="Times New Roman" pitchFamily="18" charset="0"/>
            </a:endParaRPr>
          </a:p>
        </p:txBody>
      </p:sp>
      <p:sp>
        <p:nvSpPr>
          <p:cNvPr id="4132" name="Text Box 36"/>
          <p:cNvSpPr txBox="1">
            <a:spLocks noChangeArrowheads="1"/>
          </p:cNvSpPr>
          <p:nvPr/>
        </p:nvSpPr>
        <p:spPr bwMode="auto">
          <a:xfrm>
            <a:off x="2928926" y="2000240"/>
            <a:ext cx="2819400" cy="835025"/>
          </a:xfrm>
          <a:prstGeom prst="rect">
            <a:avLst/>
          </a:prstGeom>
          <a:noFill/>
          <a:ln w="12700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pt-BR"/>
              <a:t>Ta = </a:t>
            </a:r>
            <a:r>
              <a:rPr lang="pt-BR" u="sng"/>
              <a:t>n. de acidentes</a:t>
            </a:r>
          </a:p>
          <a:p>
            <a:pPr algn="l"/>
            <a:r>
              <a:rPr lang="pt-BR"/>
              <a:t>        MVE </a:t>
            </a:r>
            <a:r>
              <a:rPr lang="pt-BR" sz="2000"/>
              <a:t>ou</a:t>
            </a:r>
            <a:r>
              <a:rPr lang="pt-BR"/>
              <a:t> MVK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15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Taxa de </a:t>
            </a:r>
            <a:r>
              <a:rPr lang="pt-BR" dirty="0" smtClean="0"/>
              <a:t>Acidentes</a:t>
            </a:r>
            <a:endParaRPr lang="pt-BR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pt-BR" sz="2000" dirty="0">
              <a:cs typeface="Times New Roman" pitchFamily="18" charset="0"/>
            </a:endParaRPr>
          </a:p>
          <a:p>
            <a:endParaRPr lang="pt-BR" sz="2000" dirty="0">
              <a:cs typeface="Times New Roman" pitchFamily="18" charset="0"/>
            </a:endParaRPr>
          </a:p>
          <a:p>
            <a:endParaRPr lang="pt-BR" sz="2000" dirty="0"/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571472" y="3000372"/>
            <a:ext cx="8077200" cy="138499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l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pt-BR" i="1" dirty="0">
                <a:cs typeface="Times New Roman" pitchFamily="18" charset="0"/>
              </a:rPr>
              <a:t>	</a:t>
            </a:r>
            <a:r>
              <a:rPr lang="pt-BR" sz="2800" i="1" u="sng" dirty="0" smtClean="0">
                <a:cs typeface="Times New Roman" pitchFamily="18" charset="0"/>
              </a:rPr>
              <a:t>Problema </a:t>
            </a:r>
            <a:r>
              <a:rPr lang="pt-BR" sz="2800" i="1" u="sng" dirty="0">
                <a:cs typeface="Times New Roman" pitchFamily="18" charset="0"/>
              </a:rPr>
              <a:t>2</a:t>
            </a:r>
            <a:r>
              <a:rPr lang="pt-BR" sz="2800" i="1" dirty="0">
                <a:cs typeface="Times New Roman" pitchFamily="18" charset="0"/>
              </a:rPr>
              <a:t>: </a:t>
            </a:r>
            <a:r>
              <a:rPr lang="pt-BR" sz="2800" i="1" dirty="0" smtClean="0">
                <a:cs typeface="Times New Roman" pitchFamily="18" charset="0"/>
              </a:rPr>
              <a:t>Taxa de acidente nas interseções abaixo é a mesma, mas a chance de ocorrer acidente é maior na 2ª opção </a:t>
            </a:r>
            <a:endParaRPr lang="pt-BR" sz="2800" i="1" dirty="0">
              <a:cs typeface="Times New Roman" pitchFamily="18" charset="0"/>
            </a:endParaRP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2514600" y="4953000"/>
            <a:ext cx="4114800" cy="1676400"/>
            <a:chOff x="2802" y="13020"/>
            <a:chExt cx="5982" cy="1956"/>
          </a:xfrm>
        </p:grpSpPr>
        <p:grpSp>
          <p:nvGrpSpPr>
            <p:cNvPr id="3" name="Group 12"/>
            <p:cNvGrpSpPr>
              <a:grpSpLocks/>
            </p:cNvGrpSpPr>
            <p:nvPr/>
          </p:nvGrpSpPr>
          <p:grpSpPr bwMode="auto">
            <a:xfrm>
              <a:off x="2880" y="13248"/>
              <a:ext cx="2592" cy="1728"/>
              <a:chOff x="5472" y="4320"/>
              <a:chExt cx="2592" cy="1728"/>
            </a:xfrm>
          </p:grpSpPr>
          <p:sp>
            <p:nvSpPr>
              <p:cNvPr id="4109" name="Rectangle 13"/>
              <p:cNvSpPr>
                <a:spLocks noChangeArrowheads="1"/>
              </p:cNvSpPr>
              <p:nvPr/>
            </p:nvSpPr>
            <p:spPr bwMode="auto">
              <a:xfrm>
                <a:off x="6480" y="4464"/>
                <a:ext cx="567" cy="144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110" name="Rectangle 14"/>
              <p:cNvSpPr>
                <a:spLocks noChangeArrowheads="1"/>
              </p:cNvSpPr>
              <p:nvPr/>
            </p:nvSpPr>
            <p:spPr bwMode="auto">
              <a:xfrm>
                <a:off x="5760" y="4896"/>
                <a:ext cx="2016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111" name="Rectangle 15"/>
              <p:cNvSpPr>
                <a:spLocks noChangeArrowheads="1"/>
              </p:cNvSpPr>
              <p:nvPr/>
            </p:nvSpPr>
            <p:spPr bwMode="auto">
              <a:xfrm>
                <a:off x="6510" y="4866"/>
                <a:ext cx="505" cy="72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112" name="Rectangle 16"/>
              <p:cNvSpPr>
                <a:spLocks noChangeArrowheads="1"/>
              </p:cNvSpPr>
              <p:nvPr/>
            </p:nvSpPr>
            <p:spPr bwMode="auto">
              <a:xfrm>
                <a:off x="7776" y="4752"/>
                <a:ext cx="288" cy="100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113" name="Rectangle 17"/>
              <p:cNvSpPr>
                <a:spLocks noChangeArrowheads="1"/>
              </p:cNvSpPr>
              <p:nvPr/>
            </p:nvSpPr>
            <p:spPr bwMode="auto">
              <a:xfrm>
                <a:off x="5472" y="4752"/>
                <a:ext cx="288" cy="100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114" name="Rectangle 18"/>
              <p:cNvSpPr>
                <a:spLocks noChangeArrowheads="1"/>
              </p:cNvSpPr>
              <p:nvPr/>
            </p:nvSpPr>
            <p:spPr bwMode="auto">
              <a:xfrm>
                <a:off x="6426" y="4320"/>
                <a:ext cx="680" cy="17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115" name="Rectangle 19"/>
              <p:cNvSpPr>
                <a:spLocks noChangeArrowheads="1"/>
              </p:cNvSpPr>
              <p:nvPr/>
            </p:nvSpPr>
            <p:spPr bwMode="auto">
              <a:xfrm>
                <a:off x="6430" y="5878"/>
                <a:ext cx="680" cy="17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</p:grpSp>
        <p:grpSp>
          <p:nvGrpSpPr>
            <p:cNvPr id="4" name="Group 20"/>
            <p:cNvGrpSpPr>
              <a:grpSpLocks/>
            </p:cNvGrpSpPr>
            <p:nvPr/>
          </p:nvGrpSpPr>
          <p:grpSpPr bwMode="auto">
            <a:xfrm>
              <a:off x="6192" y="13248"/>
              <a:ext cx="2592" cy="1728"/>
              <a:chOff x="5472" y="4320"/>
              <a:chExt cx="2592" cy="1728"/>
            </a:xfrm>
          </p:grpSpPr>
          <p:sp>
            <p:nvSpPr>
              <p:cNvPr id="4117" name="Rectangle 21"/>
              <p:cNvSpPr>
                <a:spLocks noChangeArrowheads="1"/>
              </p:cNvSpPr>
              <p:nvPr/>
            </p:nvSpPr>
            <p:spPr bwMode="auto">
              <a:xfrm>
                <a:off x="6480" y="4464"/>
                <a:ext cx="567" cy="144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118" name="Rectangle 22"/>
              <p:cNvSpPr>
                <a:spLocks noChangeArrowheads="1"/>
              </p:cNvSpPr>
              <p:nvPr/>
            </p:nvSpPr>
            <p:spPr bwMode="auto">
              <a:xfrm>
                <a:off x="5760" y="4896"/>
                <a:ext cx="2016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119" name="Rectangle 23"/>
              <p:cNvSpPr>
                <a:spLocks noChangeArrowheads="1"/>
              </p:cNvSpPr>
              <p:nvPr/>
            </p:nvSpPr>
            <p:spPr bwMode="auto">
              <a:xfrm>
                <a:off x="6510" y="4866"/>
                <a:ext cx="505" cy="72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120" name="Rectangle 24"/>
              <p:cNvSpPr>
                <a:spLocks noChangeArrowheads="1"/>
              </p:cNvSpPr>
              <p:nvPr/>
            </p:nvSpPr>
            <p:spPr bwMode="auto">
              <a:xfrm>
                <a:off x="7776" y="4752"/>
                <a:ext cx="288" cy="100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121" name="Rectangle 25"/>
              <p:cNvSpPr>
                <a:spLocks noChangeArrowheads="1"/>
              </p:cNvSpPr>
              <p:nvPr/>
            </p:nvSpPr>
            <p:spPr bwMode="auto">
              <a:xfrm>
                <a:off x="5472" y="4752"/>
                <a:ext cx="288" cy="100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122" name="Rectangle 26"/>
              <p:cNvSpPr>
                <a:spLocks noChangeArrowheads="1"/>
              </p:cNvSpPr>
              <p:nvPr/>
            </p:nvSpPr>
            <p:spPr bwMode="auto">
              <a:xfrm>
                <a:off x="6426" y="4320"/>
                <a:ext cx="680" cy="17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123" name="Rectangle 27"/>
              <p:cNvSpPr>
                <a:spLocks noChangeArrowheads="1"/>
              </p:cNvSpPr>
              <p:nvPr/>
            </p:nvSpPr>
            <p:spPr bwMode="auto">
              <a:xfrm>
                <a:off x="6430" y="5878"/>
                <a:ext cx="680" cy="17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4124" name="Line 28"/>
            <p:cNvSpPr>
              <a:spLocks noChangeShapeType="1"/>
            </p:cNvSpPr>
            <p:nvPr/>
          </p:nvSpPr>
          <p:spPr bwMode="auto">
            <a:xfrm>
              <a:off x="3312" y="14112"/>
              <a:ext cx="5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125" name="Line 29"/>
            <p:cNvSpPr>
              <a:spLocks noChangeShapeType="1"/>
            </p:cNvSpPr>
            <p:nvPr/>
          </p:nvSpPr>
          <p:spPr bwMode="auto">
            <a:xfrm>
              <a:off x="6624" y="14112"/>
              <a:ext cx="5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126" name="Line 30"/>
            <p:cNvSpPr>
              <a:spLocks noChangeShapeType="1"/>
            </p:cNvSpPr>
            <p:nvPr/>
          </p:nvSpPr>
          <p:spPr bwMode="auto">
            <a:xfrm>
              <a:off x="4176" y="13392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127" name="Line 31"/>
            <p:cNvSpPr>
              <a:spLocks noChangeShapeType="1"/>
            </p:cNvSpPr>
            <p:nvPr/>
          </p:nvSpPr>
          <p:spPr bwMode="auto">
            <a:xfrm>
              <a:off x="7488" y="13437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128" name="Text Box 32"/>
            <p:cNvSpPr txBox="1">
              <a:spLocks noChangeArrowheads="1"/>
            </p:cNvSpPr>
            <p:nvPr/>
          </p:nvSpPr>
          <p:spPr bwMode="auto">
            <a:xfrm>
              <a:off x="2802" y="13869"/>
              <a:ext cx="720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r>
                <a:rPr lang="pt-BR" sz="1200"/>
                <a:t>999</a:t>
              </a:r>
            </a:p>
          </p:txBody>
        </p:sp>
        <p:sp>
          <p:nvSpPr>
            <p:cNvPr id="4129" name="Text Box 33"/>
            <p:cNvSpPr txBox="1">
              <a:spLocks noChangeArrowheads="1"/>
            </p:cNvSpPr>
            <p:nvPr/>
          </p:nvSpPr>
          <p:spPr bwMode="auto">
            <a:xfrm>
              <a:off x="3987" y="13020"/>
              <a:ext cx="576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r>
                <a:rPr lang="pt-BR" sz="1200"/>
                <a:t>1</a:t>
              </a:r>
            </a:p>
          </p:txBody>
        </p:sp>
        <p:sp>
          <p:nvSpPr>
            <p:cNvPr id="4130" name="Text Box 34"/>
            <p:cNvSpPr txBox="1">
              <a:spLocks noChangeArrowheads="1"/>
            </p:cNvSpPr>
            <p:nvPr/>
          </p:nvSpPr>
          <p:spPr bwMode="auto">
            <a:xfrm>
              <a:off x="7200" y="13104"/>
              <a:ext cx="864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r>
                <a:rPr lang="pt-BR" sz="1200"/>
                <a:t>500</a:t>
              </a:r>
            </a:p>
          </p:txBody>
        </p:sp>
        <p:sp>
          <p:nvSpPr>
            <p:cNvPr id="4131" name="Text Box 35"/>
            <p:cNvSpPr txBox="1">
              <a:spLocks noChangeArrowheads="1"/>
            </p:cNvSpPr>
            <p:nvPr/>
          </p:nvSpPr>
          <p:spPr bwMode="auto">
            <a:xfrm>
              <a:off x="6123" y="13899"/>
              <a:ext cx="864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r>
                <a:rPr lang="pt-BR" sz="1200"/>
                <a:t>500</a:t>
              </a:r>
            </a:p>
          </p:txBody>
        </p:sp>
      </p:grpSp>
      <p:sp>
        <p:nvSpPr>
          <p:cNvPr id="4132" name="Text Box 36"/>
          <p:cNvSpPr txBox="1">
            <a:spLocks noChangeArrowheads="1"/>
          </p:cNvSpPr>
          <p:nvPr/>
        </p:nvSpPr>
        <p:spPr bwMode="auto">
          <a:xfrm>
            <a:off x="2928926" y="2000240"/>
            <a:ext cx="2819400" cy="835025"/>
          </a:xfrm>
          <a:prstGeom prst="rect">
            <a:avLst/>
          </a:prstGeom>
          <a:noFill/>
          <a:ln w="12700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pt-BR"/>
              <a:t>Ta = </a:t>
            </a:r>
            <a:r>
              <a:rPr lang="pt-BR" u="sng"/>
              <a:t>n. de acidentes</a:t>
            </a:r>
          </a:p>
          <a:p>
            <a:pPr algn="l"/>
            <a:r>
              <a:rPr lang="pt-BR"/>
              <a:t>        MVE </a:t>
            </a:r>
            <a:r>
              <a:rPr lang="pt-BR" sz="2000"/>
              <a:t>ou</a:t>
            </a:r>
            <a:r>
              <a:rPr lang="pt-BR"/>
              <a:t> MVK</a:t>
            </a:r>
          </a:p>
        </p:txBody>
      </p:sp>
      <p:sp>
        <p:nvSpPr>
          <p:cNvPr id="4133" name="Oval 37"/>
          <p:cNvSpPr>
            <a:spLocks noChangeArrowheads="1"/>
          </p:cNvSpPr>
          <p:nvPr/>
        </p:nvSpPr>
        <p:spPr bwMode="auto">
          <a:xfrm>
            <a:off x="4648200" y="4953000"/>
            <a:ext cx="2209800" cy="1828800"/>
          </a:xfrm>
          <a:prstGeom prst="ellips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32" name="Espaço Reservado para Número de Slide 3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16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6" grpId="0" animBg="1"/>
      <p:bldP spid="413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Qual a solução?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spcBef>
                <a:spcPts val="1800"/>
              </a:spcBef>
            </a:pPr>
            <a:r>
              <a:rPr lang="pt-BR" dirty="0" smtClean="0"/>
              <a:t>Sugestão: usar as duas medidas combinadas</a:t>
            </a:r>
          </a:p>
          <a:p>
            <a:pPr lvl="1">
              <a:spcBef>
                <a:spcPts val="1800"/>
              </a:spcBef>
            </a:pPr>
            <a:r>
              <a:rPr lang="pt-BR" dirty="0" smtClean="0"/>
              <a:t> Descartar pontos com menos de 5 colisões por ano (freqüência absoluta)</a:t>
            </a:r>
          </a:p>
          <a:p>
            <a:pPr lvl="1">
              <a:spcBef>
                <a:spcPts val="1800"/>
              </a:spcBef>
            </a:pPr>
            <a:r>
              <a:rPr lang="pt-BR" dirty="0" smtClean="0"/>
              <a:t>Depois aplicar a taxa de colisão </a:t>
            </a:r>
          </a:p>
          <a:p>
            <a:pPr>
              <a:spcBef>
                <a:spcPts val="1800"/>
              </a:spcBef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17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Taxa de Acidentes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86766" cy="4614882"/>
          </a:xfrm>
        </p:spPr>
        <p:txBody>
          <a:bodyPr>
            <a:normAutofit/>
          </a:bodyPr>
          <a:lstStyle/>
          <a:p>
            <a:pPr lvl="0"/>
            <a:r>
              <a:rPr lang="pt-BR" sz="2800" dirty="0" smtClean="0"/>
              <a:t>Levar em consideração a severidade:</a:t>
            </a:r>
          </a:p>
          <a:p>
            <a:pPr lvl="0"/>
            <a:endParaRPr lang="pt-BR" dirty="0" smtClean="0"/>
          </a:p>
          <a:p>
            <a:pPr lvl="1"/>
            <a:r>
              <a:rPr lang="pt-BR" dirty="0" smtClean="0"/>
              <a:t>Com danos só </a:t>
            </a:r>
            <a:r>
              <a:rPr lang="pt-BR" dirty="0" err="1" smtClean="0"/>
              <a:t>materias</a:t>
            </a:r>
            <a:r>
              <a:rPr lang="pt-BR" dirty="0" smtClean="0"/>
              <a:t> (PDO – </a:t>
            </a:r>
            <a:r>
              <a:rPr lang="pt-BR" dirty="0" err="1" smtClean="0"/>
              <a:t>property</a:t>
            </a:r>
            <a:r>
              <a:rPr lang="pt-BR" dirty="0" smtClean="0"/>
              <a:t> </a:t>
            </a:r>
            <a:r>
              <a:rPr lang="pt-BR" dirty="0" err="1" smtClean="0"/>
              <a:t>damage</a:t>
            </a:r>
            <a:r>
              <a:rPr lang="pt-BR" dirty="0" smtClean="0"/>
              <a:t> </a:t>
            </a:r>
            <a:r>
              <a:rPr lang="pt-BR" dirty="0" err="1" smtClean="0"/>
              <a:t>only</a:t>
            </a:r>
            <a:r>
              <a:rPr lang="pt-BR" dirty="0" smtClean="0"/>
              <a:t>)</a:t>
            </a:r>
          </a:p>
          <a:p>
            <a:pPr lvl="1"/>
            <a:r>
              <a:rPr lang="en-US" dirty="0" smtClean="0"/>
              <a:t>Com </a:t>
            </a:r>
            <a:r>
              <a:rPr lang="en-US" dirty="0" err="1" smtClean="0"/>
              <a:t>feridos</a:t>
            </a:r>
            <a:r>
              <a:rPr lang="en-US" dirty="0" smtClean="0"/>
              <a:t> (injury)</a:t>
            </a:r>
            <a:endParaRPr lang="pt-BR" dirty="0" smtClean="0"/>
          </a:p>
          <a:p>
            <a:pPr lvl="1"/>
            <a:r>
              <a:rPr lang="en-US" dirty="0" smtClean="0"/>
              <a:t>Com </a:t>
            </a:r>
            <a:r>
              <a:rPr lang="en-US" dirty="0" err="1" smtClean="0"/>
              <a:t>mortos</a:t>
            </a:r>
            <a:r>
              <a:rPr lang="en-US" dirty="0" smtClean="0"/>
              <a:t> (fatality)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Converter </a:t>
            </a:r>
            <a:r>
              <a:rPr lang="en-US" dirty="0" err="1" smtClean="0"/>
              <a:t>todos</a:t>
            </a:r>
            <a:r>
              <a:rPr lang="en-US" dirty="0" smtClean="0"/>
              <a:t> </a:t>
            </a:r>
            <a:r>
              <a:rPr lang="en-US" dirty="0" err="1" smtClean="0"/>
              <a:t>acidentes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mesma</a:t>
            </a:r>
            <a:r>
              <a:rPr lang="en-US" dirty="0" smtClean="0"/>
              <a:t> “</a:t>
            </a:r>
            <a:r>
              <a:rPr lang="en-US" dirty="0" err="1" smtClean="0"/>
              <a:t>unidade</a:t>
            </a:r>
            <a:r>
              <a:rPr lang="en-US" dirty="0" smtClean="0"/>
              <a:t>” de </a:t>
            </a:r>
            <a:r>
              <a:rPr lang="en-US" dirty="0" err="1" smtClean="0"/>
              <a:t>severidade</a:t>
            </a:r>
            <a:r>
              <a:rPr lang="en-US" dirty="0" smtClean="0"/>
              <a:t>   </a:t>
            </a:r>
          </a:p>
          <a:p>
            <a:endParaRPr lang="en-US" dirty="0" smtClean="0"/>
          </a:p>
          <a:p>
            <a:endParaRPr lang="pt-BR" dirty="0" smtClean="0"/>
          </a:p>
          <a:p>
            <a:pPr lvl="1">
              <a:buNone/>
            </a:pPr>
            <a:r>
              <a:rPr lang="en-US" dirty="0" smtClean="0"/>
              <a:t> </a:t>
            </a:r>
            <a:endParaRPr lang="pt-BR" dirty="0" smtClean="0"/>
          </a:p>
        </p:txBody>
      </p:sp>
      <p:sp>
        <p:nvSpPr>
          <p:cNvPr id="4" name="Seta dobrada 3"/>
          <p:cNvSpPr/>
          <p:nvPr/>
        </p:nvSpPr>
        <p:spPr>
          <a:xfrm rot="5400000">
            <a:off x="2956358" y="4659454"/>
            <a:ext cx="813816" cy="86868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714348" y="5572140"/>
            <a:ext cx="6858048" cy="4616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1"/>
            <a:r>
              <a:rPr lang="en-US" sz="2400" dirty="0" err="1" smtClean="0"/>
              <a:t>Epdo</a:t>
            </a:r>
            <a:r>
              <a:rPr lang="en-US" sz="2400" dirty="0" smtClean="0"/>
              <a:t> – Equivalent property damage only</a:t>
            </a:r>
            <a:endParaRPr lang="pt-BR" sz="2400" dirty="0" smtClean="0"/>
          </a:p>
        </p:txBody>
      </p:sp>
      <p:sp>
        <p:nvSpPr>
          <p:cNvPr id="6" name="Retângulo 5"/>
          <p:cNvSpPr/>
          <p:nvPr/>
        </p:nvSpPr>
        <p:spPr>
          <a:xfrm>
            <a:off x="714348" y="6110607"/>
            <a:ext cx="6858048" cy="4616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1"/>
            <a:r>
              <a:rPr lang="en-US" sz="2400" dirty="0" smtClean="0"/>
              <a:t>UPS – </a:t>
            </a:r>
            <a:r>
              <a:rPr lang="en-US" sz="2400" dirty="0" err="1" smtClean="0"/>
              <a:t>Unidade</a:t>
            </a:r>
            <a:r>
              <a:rPr lang="en-US" sz="2400" dirty="0" smtClean="0"/>
              <a:t> </a:t>
            </a:r>
            <a:r>
              <a:rPr lang="en-US" sz="2400" dirty="0" err="1" smtClean="0"/>
              <a:t>Padrão</a:t>
            </a:r>
            <a:r>
              <a:rPr lang="en-US" sz="2400" dirty="0" smtClean="0"/>
              <a:t> de </a:t>
            </a:r>
            <a:r>
              <a:rPr lang="en-US" sz="2400" dirty="0" err="1" smtClean="0"/>
              <a:t>Severidade</a:t>
            </a:r>
            <a:endParaRPr lang="pt-BR" sz="2400" dirty="0" smtClean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18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Taxa de acidentes equivalentes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Canadá - BC</a:t>
            </a:r>
          </a:p>
          <a:p>
            <a:pPr>
              <a:buNone/>
            </a:pPr>
            <a:r>
              <a:rPr lang="en-US" dirty="0" err="1" smtClean="0"/>
              <a:t>Epdo</a:t>
            </a:r>
            <a:r>
              <a:rPr lang="en-US" dirty="0" smtClean="0"/>
              <a:t>= 100F+10I +</a:t>
            </a:r>
            <a:r>
              <a:rPr lang="en-US" dirty="0" err="1" smtClean="0"/>
              <a:t>Pdo</a:t>
            </a:r>
            <a:endParaRPr lang="pt-BR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pt-BR" dirty="0" smtClean="0"/>
          </a:p>
          <a:p>
            <a:r>
              <a:rPr lang="en-US" dirty="0" smtClean="0"/>
              <a:t>US:</a:t>
            </a:r>
            <a:endParaRPr lang="pt-BR" dirty="0" smtClean="0"/>
          </a:p>
          <a:p>
            <a:pPr>
              <a:buNone/>
            </a:pPr>
            <a:r>
              <a:rPr lang="pt-BR" dirty="0" err="1" smtClean="0"/>
              <a:t>Epdo</a:t>
            </a:r>
            <a:r>
              <a:rPr lang="pt-BR" dirty="0" smtClean="0"/>
              <a:t>=  95F +35I +</a:t>
            </a:r>
            <a:r>
              <a:rPr lang="pt-BR" dirty="0" err="1" smtClean="0"/>
              <a:t>Pdo</a:t>
            </a:r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Brasil</a:t>
            </a:r>
          </a:p>
          <a:p>
            <a:pPr>
              <a:buNone/>
            </a:pPr>
            <a:r>
              <a:rPr lang="pt-BR" dirty="0" smtClean="0"/>
              <a:t>UPS=13F +5I +</a:t>
            </a:r>
            <a:r>
              <a:rPr lang="pt-BR" dirty="0" err="1" smtClean="0"/>
              <a:t>Pdo</a:t>
            </a:r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O custo associado aos diferentes tipos de severidade pode ser um bom quantitativo desses pesos.</a:t>
            </a:r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19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428596" y="152400"/>
            <a:ext cx="8029604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pt-BR" sz="2800" cap="small" dirty="0">
                <a:solidFill>
                  <a:schemeClr val="tx2"/>
                </a:solidFill>
                <a:latin typeface="+mj-lt"/>
                <a:ea typeface="+mj-ea"/>
                <a:cs typeface="Times New Roman" pitchFamily="18" charset="0"/>
              </a:rPr>
              <a:t>O QUE É UM ACIDENTE DE TRÂNSITO ?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838200" y="1143000"/>
            <a:ext cx="74676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rgbClr val="003300"/>
              </a:buClr>
              <a:buFont typeface="Monotype Sorts" pitchFamily="2" charset="2"/>
              <a:buChar char="+"/>
            </a:pPr>
            <a:r>
              <a:rPr lang="pt-BR" sz="2000" b="1" dirty="0">
                <a:latin typeface="Arial" charset="0"/>
              </a:rPr>
              <a:t> EVENTO RARO</a:t>
            </a:r>
          </a:p>
          <a:p>
            <a:pPr lvl="1">
              <a:spcBef>
                <a:spcPct val="20000"/>
              </a:spcBef>
              <a:buFontTx/>
              <a:buChar char="–"/>
            </a:pPr>
            <a:r>
              <a:rPr lang="pt-BR" sz="1800" b="1" dirty="0">
                <a:latin typeface="Arial" charset="0"/>
              </a:rPr>
              <a:t> Em Termos da Localização</a:t>
            </a:r>
          </a:p>
          <a:p>
            <a:pPr lvl="1">
              <a:spcBef>
                <a:spcPct val="20000"/>
              </a:spcBef>
              <a:buFontTx/>
              <a:buChar char="–"/>
            </a:pPr>
            <a:r>
              <a:rPr lang="pt-BR" sz="1800" b="1" dirty="0">
                <a:latin typeface="Arial" charset="0"/>
              </a:rPr>
              <a:t> Por Pessoa</a:t>
            </a:r>
          </a:p>
          <a:p>
            <a:pPr lvl="1">
              <a:spcBef>
                <a:spcPct val="20000"/>
              </a:spcBef>
              <a:buFontTx/>
              <a:buChar char="–"/>
            </a:pPr>
            <a:endParaRPr lang="pt-BR" sz="1800" b="1" dirty="0">
              <a:latin typeface="Arial" charset="0"/>
            </a:endParaRPr>
          </a:p>
          <a:p>
            <a:pPr>
              <a:spcBef>
                <a:spcPct val="20000"/>
              </a:spcBef>
              <a:buClr>
                <a:srgbClr val="003300"/>
              </a:buClr>
              <a:buFont typeface="Monotype Sorts" pitchFamily="2" charset="2"/>
              <a:buChar char="+"/>
            </a:pPr>
            <a:r>
              <a:rPr lang="pt-BR" sz="2000" b="1" dirty="0">
                <a:latin typeface="Arial" charset="0"/>
              </a:rPr>
              <a:t> EVENTO ALEATÓRIO</a:t>
            </a:r>
          </a:p>
          <a:p>
            <a:pPr lvl="1">
              <a:spcBef>
                <a:spcPct val="20000"/>
              </a:spcBef>
            </a:pPr>
            <a:r>
              <a:rPr lang="pt-BR" sz="1800" b="1" dirty="0">
                <a:latin typeface="Arial" charset="0"/>
              </a:rPr>
              <a:t>Cada acidente específico tem a mesma chance de ocorrer que outro</a:t>
            </a:r>
          </a:p>
          <a:p>
            <a:pPr lvl="2">
              <a:spcBef>
                <a:spcPct val="20000"/>
              </a:spcBef>
              <a:buFontTx/>
              <a:buChar char="•"/>
            </a:pPr>
            <a:r>
              <a:rPr lang="pt-BR" sz="1600" b="1" dirty="0">
                <a:latin typeface="Arial" charset="0"/>
              </a:rPr>
              <a:t> No Tempo</a:t>
            </a:r>
          </a:p>
          <a:p>
            <a:pPr lvl="2">
              <a:spcBef>
                <a:spcPct val="20000"/>
              </a:spcBef>
              <a:buFontTx/>
              <a:buChar char="•"/>
            </a:pPr>
            <a:r>
              <a:rPr lang="pt-BR" sz="1600" b="1" dirty="0">
                <a:latin typeface="Arial" charset="0"/>
              </a:rPr>
              <a:t> Na Localização</a:t>
            </a:r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>
            <a:off x="679450" y="4959350"/>
            <a:ext cx="75501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7591425" y="5013325"/>
            <a:ext cx="101758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pt-BR" sz="2000" b="1">
                <a:latin typeface="Arial" charset="0"/>
              </a:rPr>
              <a:t>Tempo</a:t>
            </a:r>
          </a:p>
        </p:txBody>
      </p:sp>
      <p:sp>
        <p:nvSpPr>
          <p:cNvPr id="10247" name="Oval 7"/>
          <p:cNvSpPr>
            <a:spLocks noChangeArrowheads="1"/>
          </p:cNvSpPr>
          <p:nvPr/>
        </p:nvSpPr>
        <p:spPr bwMode="auto">
          <a:xfrm>
            <a:off x="1828800" y="4883150"/>
            <a:ext cx="228600" cy="1524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 flipV="1">
            <a:off x="6461125" y="4121150"/>
            <a:ext cx="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5565775" y="3727450"/>
            <a:ext cx="1849438" cy="409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pt-BR" sz="2000" b="1">
                <a:solidFill>
                  <a:srgbClr val="006600"/>
                </a:solidFill>
                <a:latin typeface="Arial" charset="0"/>
              </a:rPr>
              <a:t>Agrupamento</a:t>
            </a:r>
          </a:p>
        </p:txBody>
      </p:sp>
      <p:sp>
        <p:nvSpPr>
          <p:cNvPr id="10250" name="Oval 10"/>
          <p:cNvSpPr>
            <a:spLocks noChangeArrowheads="1"/>
          </p:cNvSpPr>
          <p:nvPr/>
        </p:nvSpPr>
        <p:spPr bwMode="auto">
          <a:xfrm>
            <a:off x="2362200" y="4883150"/>
            <a:ext cx="228600" cy="1524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0251" name="Oval 11"/>
          <p:cNvSpPr>
            <a:spLocks noChangeArrowheads="1"/>
          </p:cNvSpPr>
          <p:nvPr/>
        </p:nvSpPr>
        <p:spPr bwMode="auto">
          <a:xfrm>
            <a:off x="3429000" y="4883150"/>
            <a:ext cx="228600" cy="1524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0252" name="Oval 12"/>
          <p:cNvSpPr>
            <a:spLocks noChangeArrowheads="1"/>
          </p:cNvSpPr>
          <p:nvPr/>
        </p:nvSpPr>
        <p:spPr bwMode="auto">
          <a:xfrm>
            <a:off x="4191000" y="4883150"/>
            <a:ext cx="228600" cy="1524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0253" name="Oval 13"/>
          <p:cNvSpPr>
            <a:spLocks noChangeArrowheads="1"/>
          </p:cNvSpPr>
          <p:nvPr/>
        </p:nvSpPr>
        <p:spPr bwMode="auto">
          <a:xfrm>
            <a:off x="4876800" y="4883150"/>
            <a:ext cx="228600" cy="1524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0254" name="Oval 14"/>
          <p:cNvSpPr>
            <a:spLocks noChangeArrowheads="1"/>
          </p:cNvSpPr>
          <p:nvPr/>
        </p:nvSpPr>
        <p:spPr bwMode="auto">
          <a:xfrm>
            <a:off x="6019800" y="4883150"/>
            <a:ext cx="228600" cy="1524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0255" name="Oval 15"/>
          <p:cNvSpPr>
            <a:spLocks noChangeArrowheads="1"/>
          </p:cNvSpPr>
          <p:nvPr/>
        </p:nvSpPr>
        <p:spPr bwMode="auto">
          <a:xfrm>
            <a:off x="6248400" y="4883150"/>
            <a:ext cx="228600" cy="1524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0256" name="Oval 16"/>
          <p:cNvSpPr>
            <a:spLocks noChangeArrowheads="1"/>
          </p:cNvSpPr>
          <p:nvPr/>
        </p:nvSpPr>
        <p:spPr bwMode="auto">
          <a:xfrm>
            <a:off x="6477000" y="4883150"/>
            <a:ext cx="228600" cy="1524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0257" name="Oval 17"/>
          <p:cNvSpPr>
            <a:spLocks noChangeArrowheads="1"/>
          </p:cNvSpPr>
          <p:nvPr/>
        </p:nvSpPr>
        <p:spPr bwMode="auto">
          <a:xfrm>
            <a:off x="6705600" y="4883150"/>
            <a:ext cx="228600" cy="1524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0258" name="Oval 18"/>
          <p:cNvSpPr>
            <a:spLocks noChangeArrowheads="1"/>
          </p:cNvSpPr>
          <p:nvPr/>
        </p:nvSpPr>
        <p:spPr bwMode="auto">
          <a:xfrm>
            <a:off x="7391400" y="4883150"/>
            <a:ext cx="228600" cy="1524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0259" name="Oval 19"/>
          <p:cNvSpPr>
            <a:spLocks noChangeArrowheads="1"/>
          </p:cNvSpPr>
          <p:nvPr/>
        </p:nvSpPr>
        <p:spPr bwMode="auto">
          <a:xfrm>
            <a:off x="838200" y="4883150"/>
            <a:ext cx="228600" cy="1524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2286000" y="5303838"/>
            <a:ext cx="4075113" cy="5016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lnSpc>
                <a:spcPct val="130000"/>
              </a:lnSpc>
            </a:pPr>
            <a:r>
              <a:rPr lang="pt-BR" sz="2000" b="1">
                <a:latin typeface="Arial" charset="0"/>
              </a:rPr>
              <a:t>Variação no intervalo de Tempo</a:t>
            </a:r>
          </a:p>
        </p:txBody>
      </p:sp>
      <p:sp>
        <p:nvSpPr>
          <p:cNvPr id="10261" name="Line 21"/>
          <p:cNvSpPr>
            <a:spLocks noChangeShapeType="1"/>
          </p:cNvSpPr>
          <p:nvPr/>
        </p:nvSpPr>
        <p:spPr bwMode="auto">
          <a:xfrm flipH="1" flipV="1">
            <a:off x="1524000" y="5029200"/>
            <a:ext cx="685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0262" name="Line 22"/>
          <p:cNvSpPr>
            <a:spLocks noChangeShapeType="1"/>
          </p:cNvSpPr>
          <p:nvPr/>
        </p:nvSpPr>
        <p:spPr bwMode="auto">
          <a:xfrm flipH="1" flipV="1">
            <a:off x="2971800" y="4953000"/>
            <a:ext cx="76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0263" name="Line 23"/>
          <p:cNvSpPr>
            <a:spLocks noChangeShapeType="1"/>
          </p:cNvSpPr>
          <p:nvPr/>
        </p:nvSpPr>
        <p:spPr bwMode="auto">
          <a:xfrm flipV="1">
            <a:off x="3886200" y="4953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0264" name="Line 24"/>
          <p:cNvSpPr>
            <a:spLocks noChangeShapeType="1"/>
          </p:cNvSpPr>
          <p:nvPr/>
        </p:nvSpPr>
        <p:spPr bwMode="auto">
          <a:xfrm flipV="1">
            <a:off x="4724400" y="4953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0265" name="Line 25"/>
          <p:cNvSpPr>
            <a:spLocks noChangeShapeType="1"/>
          </p:cNvSpPr>
          <p:nvPr/>
        </p:nvSpPr>
        <p:spPr bwMode="auto">
          <a:xfrm flipV="1">
            <a:off x="5562600" y="4953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0266" name="Line 26"/>
          <p:cNvSpPr>
            <a:spLocks noChangeShapeType="1"/>
          </p:cNvSpPr>
          <p:nvPr/>
        </p:nvSpPr>
        <p:spPr bwMode="auto">
          <a:xfrm flipV="1">
            <a:off x="6477000" y="5029200"/>
            <a:ext cx="685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6" name="Espaço Reservado para Número de Slide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6908"/>
          </a:xfrm>
        </p:spPr>
        <p:txBody>
          <a:bodyPr/>
          <a:lstStyle/>
          <a:p>
            <a:r>
              <a:rPr lang="pt-BR" dirty="0" smtClean="0"/>
              <a:t>Identificação de Pontos Críticos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285860"/>
            <a:ext cx="7467600" cy="518809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pt-BR" sz="3200" b="1" dirty="0" smtClean="0"/>
              <a:t>Outra questão relevante</a:t>
            </a:r>
          </a:p>
          <a:p>
            <a:pPr lvl="1"/>
            <a:r>
              <a:rPr lang="pt-BR" dirty="0" smtClean="0"/>
              <a:t>período de </a:t>
            </a:r>
            <a:r>
              <a:rPr lang="pt-BR" b="1" dirty="0" smtClean="0">
                <a:solidFill>
                  <a:srgbClr val="FF3300"/>
                </a:solidFill>
              </a:rPr>
              <a:t>tempo </a:t>
            </a:r>
            <a:r>
              <a:rPr lang="pt-BR" dirty="0" smtClean="0"/>
              <a:t>dos dados</a:t>
            </a:r>
          </a:p>
          <a:p>
            <a:pPr>
              <a:buNone/>
            </a:pPr>
            <a:endParaRPr lang="pt-BR" dirty="0" smtClean="0">
              <a:solidFill>
                <a:srgbClr val="FF3300"/>
              </a:solidFill>
            </a:endParaRPr>
          </a:p>
          <a:p>
            <a:r>
              <a:rPr lang="pt-BR" dirty="0" smtClean="0">
                <a:solidFill>
                  <a:srgbClr val="FF3300"/>
                </a:solidFill>
              </a:rPr>
              <a:t>TEMPO</a:t>
            </a:r>
          </a:p>
          <a:p>
            <a:pPr lvl="1"/>
            <a:r>
              <a:rPr lang="pt-BR" dirty="0" smtClean="0"/>
              <a:t>Colisão é um evento </a:t>
            </a:r>
            <a:r>
              <a:rPr lang="pt-BR" dirty="0" err="1" smtClean="0"/>
              <a:t>ramdômico</a:t>
            </a:r>
            <a:r>
              <a:rPr lang="pt-BR" dirty="0" smtClean="0"/>
              <a:t> por isso deve-se usar períodos de tempos suficientemente longos para minimizar o efeito do acaso</a:t>
            </a:r>
          </a:p>
          <a:p>
            <a:pPr lvl="1"/>
            <a:r>
              <a:rPr lang="pt-BR" dirty="0" smtClean="0"/>
              <a:t>Porém, mudanças significativas em elementos que influenciem a ocorrência dos acidentes devem ser evitadas dentro do período de tempo dos dados selecionado</a:t>
            </a:r>
          </a:p>
          <a:p>
            <a:pPr lvl="1">
              <a:buNone/>
            </a:pPr>
            <a:endParaRPr lang="pt-BR" dirty="0" smtClean="0"/>
          </a:p>
          <a:p>
            <a:pPr marL="274320" lvl="1">
              <a:spcBef>
                <a:spcPts val="600"/>
              </a:spcBef>
              <a:buSzPct val="70000"/>
              <a:buFont typeface="Wingdings"/>
              <a:buChar char=""/>
            </a:pPr>
            <a:r>
              <a:rPr lang="pt-BR" dirty="0" smtClean="0"/>
              <a:t>Utilizar dados de acidentes de períodos </a:t>
            </a:r>
            <a:r>
              <a:rPr lang="pt-BR" b="1" dirty="0" smtClean="0">
                <a:solidFill>
                  <a:srgbClr val="FF3300"/>
                </a:solidFill>
              </a:rPr>
              <a:t>não inferiores a 1 ano e não superiores a 3 anos.</a:t>
            </a:r>
          </a:p>
          <a:p>
            <a:pPr lvl="1"/>
            <a:endParaRPr lang="pt-BR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20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Recapitulando....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571472" y="1785926"/>
            <a:ext cx="8186766" cy="3400436"/>
          </a:xfrm>
        </p:spPr>
        <p:txBody>
          <a:bodyPr>
            <a:normAutofit/>
          </a:bodyPr>
          <a:lstStyle/>
          <a:p>
            <a:r>
              <a:rPr lang="pt-BR" sz="2800" dirty="0" smtClean="0"/>
              <a:t>O que são Pontos Críticos?</a:t>
            </a:r>
          </a:p>
          <a:p>
            <a:r>
              <a:rPr lang="pt-BR" sz="2800" dirty="0" smtClean="0"/>
              <a:t> são locais propensos à </a:t>
            </a:r>
            <a:r>
              <a:rPr lang="pt-BR" sz="2800" dirty="0" err="1" smtClean="0"/>
              <a:t>ocorrencia</a:t>
            </a:r>
            <a:r>
              <a:rPr lang="pt-BR" sz="2800" dirty="0" smtClean="0"/>
              <a:t> de acidentes: </a:t>
            </a:r>
            <a:r>
              <a:rPr lang="pt-BR" sz="2800" dirty="0" smtClean="0">
                <a:solidFill>
                  <a:schemeClr val="accent1"/>
                </a:solidFill>
              </a:rPr>
              <a:t>locais</a:t>
            </a:r>
            <a:r>
              <a:rPr lang="pt-BR" sz="2800" dirty="0" smtClean="0"/>
              <a:t> onde ocorre </a:t>
            </a:r>
            <a:r>
              <a:rPr lang="pt-BR" sz="2800" dirty="0" smtClean="0">
                <a:solidFill>
                  <a:schemeClr val="accent1"/>
                </a:solidFill>
              </a:rPr>
              <a:t>mais acidentes </a:t>
            </a:r>
            <a:r>
              <a:rPr lang="pt-BR" sz="2800" dirty="0" smtClean="0"/>
              <a:t>que </a:t>
            </a:r>
            <a:r>
              <a:rPr lang="pt-BR" sz="2800" dirty="0" smtClean="0">
                <a:solidFill>
                  <a:schemeClr val="accent1"/>
                </a:solidFill>
              </a:rPr>
              <a:t>o </a:t>
            </a:r>
            <a:r>
              <a:rPr lang="pt-BR" sz="2800" b="1" dirty="0" smtClean="0">
                <a:solidFill>
                  <a:schemeClr val="accent1"/>
                </a:solidFill>
              </a:rPr>
              <a:t>“normal”</a:t>
            </a:r>
          </a:p>
          <a:p>
            <a:endParaRPr lang="pt-BR" sz="2800" b="1" dirty="0" smtClean="0">
              <a:solidFill>
                <a:schemeClr val="accent1"/>
              </a:solidFill>
            </a:endParaRPr>
          </a:p>
          <a:p>
            <a:endParaRPr lang="pt-BR" sz="2800" b="1" dirty="0" smtClean="0">
              <a:solidFill>
                <a:schemeClr val="accent1"/>
              </a:solidFill>
            </a:endParaRPr>
          </a:p>
          <a:p>
            <a:pPr>
              <a:buNone/>
            </a:pPr>
            <a:endParaRPr lang="pt-BR" sz="2800" b="1" dirty="0" smtClean="0">
              <a:solidFill>
                <a:schemeClr val="accent1"/>
              </a:solidFill>
            </a:endParaRPr>
          </a:p>
        </p:txBody>
      </p:sp>
      <p:sp>
        <p:nvSpPr>
          <p:cNvPr id="7" name="Explosão 2 6"/>
          <p:cNvSpPr/>
          <p:nvPr/>
        </p:nvSpPr>
        <p:spPr>
          <a:xfrm>
            <a:off x="571472" y="3500414"/>
            <a:ext cx="8143932" cy="3357586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2786050" y="4566360"/>
            <a:ext cx="492922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 smtClean="0"/>
              <a:t>o que pode ser considerado normal?</a:t>
            </a:r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21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“normal é...”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sz="4800" dirty="0" smtClean="0"/>
              <a:t> </a:t>
            </a:r>
            <a:r>
              <a:rPr lang="pt-BR" sz="6000" dirty="0" smtClean="0"/>
              <a:t>A quantidade de </a:t>
            </a:r>
            <a:r>
              <a:rPr lang="pt-BR" sz="6000" dirty="0" smtClean="0">
                <a:solidFill>
                  <a:srgbClr val="FF0000"/>
                </a:solidFill>
              </a:rPr>
              <a:t>acidentes</a:t>
            </a:r>
            <a:r>
              <a:rPr lang="pt-BR" sz="6000" dirty="0" smtClean="0"/>
              <a:t> que se </a:t>
            </a:r>
            <a:r>
              <a:rPr lang="pt-BR" sz="6000" dirty="0" smtClean="0">
                <a:solidFill>
                  <a:srgbClr val="FF0000"/>
                </a:solidFill>
              </a:rPr>
              <a:t>espera</a:t>
            </a:r>
            <a:r>
              <a:rPr lang="pt-BR" sz="6000" dirty="0" smtClean="0"/>
              <a:t> que ocorra devido ao </a:t>
            </a:r>
            <a:r>
              <a:rPr lang="pt-BR" sz="6000" dirty="0" smtClean="0">
                <a:solidFill>
                  <a:srgbClr val="FF0000"/>
                </a:solidFill>
              </a:rPr>
              <a:t>acaso</a:t>
            </a:r>
            <a:endParaRPr lang="pt-BR" sz="6000" dirty="0">
              <a:solidFill>
                <a:srgbClr val="FF0000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22</a:t>
            </a:fld>
            <a:endParaRPr lang="pt-BR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>
          <a:xfrm>
            <a:off x="281354" y="304800"/>
            <a:ext cx="8581292" cy="609600"/>
          </a:xfrm>
        </p:spPr>
        <p:txBody>
          <a:bodyPr>
            <a:normAutofit fontScale="90000"/>
          </a:bodyPr>
          <a:lstStyle/>
          <a:p>
            <a:pPr marL="609600" indent="-609600"/>
            <a:r>
              <a:rPr lang="pt-BR"/>
              <a:t>Que locais podem ser considerados perigosos?</a:t>
            </a:r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pt-BR" sz="2400"/>
              <a:t>Locais onde ocorre um número de acidentes superior ao que pode ser atribuído ao </a:t>
            </a:r>
            <a:r>
              <a:rPr lang="pt-BR" sz="2400" b="1"/>
              <a:t>ACASO</a:t>
            </a:r>
            <a:r>
              <a:rPr lang="pt-BR" sz="2400"/>
              <a:t>.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endParaRPr lang="pt-BR" sz="2400"/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endParaRPr lang="pt-BR" sz="2200"/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endParaRPr lang="pt-BR" sz="2200"/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endParaRPr lang="pt-BR" sz="2200"/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endParaRPr lang="pt-BR" sz="2200"/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pt-BR" sz="2400"/>
              <a:t>Idéia básica:</a:t>
            </a:r>
          </a:p>
          <a:p>
            <a:pPr lvl="1" eaLnBrk="1" hangingPunct="1">
              <a:lnSpc>
                <a:spcPct val="90000"/>
              </a:lnSpc>
              <a:spcBef>
                <a:spcPct val="50000"/>
              </a:spcBef>
            </a:pPr>
            <a:r>
              <a:rPr lang="pt-BR" sz="2200"/>
              <a:t>identificar a quantidade limite de acidentes que pode ser atribuída ao acaso;</a:t>
            </a:r>
          </a:p>
          <a:p>
            <a:pPr lvl="1" eaLnBrk="1" hangingPunct="1">
              <a:lnSpc>
                <a:spcPct val="90000"/>
              </a:lnSpc>
              <a:spcBef>
                <a:spcPct val="50000"/>
              </a:spcBef>
            </a:pPr>
            <a:r>
              <a:rPr lang="pt-BR" sz="2200"/>
              <a:t>comparar esse valor com os registros de acidentes.</a:t>
            </a:r>
          </a:p>
          <a:p>
            <a:pPr>
              <a:lnSpc>
                <a:spcPct val="90000"/>
              </a:lnSpc>
            </a:pPr>
            <a:endParaRPr lang="pt-BR" sz="220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81354" y="2549525"/>
            <a:ext cx="7924800" cy="1693305"/>
            <a:chOff x="144" y="2320"/>
            <a:chExt cx="4056" cy="1541"/>
          </a:xfrm>
        </p:grpSpPr>
        <p:sp>
          <p:nvSpPr>
            <p:cNvPr id="177157" name="Rectangle 5"/>
            <p:cNvSpPr>
              <a:spLocks noChangeArrowheads="1"/>
            </p:cNvSpPr>
            <p:nvPr/>
          </p:nvSpPr>
          <p:spPr bwMode="auto">
            <a:xfrm>
              <a:off x="144" y="2449"/>
              <a:ext cx="1188" cy="1033"/>
            </a:xfrm>
            <a:prstGeom prst="rect">
              <a:avLst/>
            </a:prstGeom>
            <a:noFill/>
            <a:ln w="3810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pt-BR" sz="2200">
                  <a:latin typeface="Arial" charset="0"/>
                  <a:cs typeface="Times New Roman" pitchFamily="18" charset="0"/>
                </a:rPr>
                <a:t>acidentes são eventos randômicos</a:t>
              </a:r>
            </a:p>
          </p:txBody>
        </p:sp>
        <p:sp>
          <p:nvSpPr>
            <p:cNvPr id="177158" name="Rectangle 6"/>
            <p:cNvSpPr>
              <a:spLocks noChangeArrowheads="1"/>
            </p:cNvSpPr>
            <p:nvPr/>
          </p:nvSpPr>
          <p:spPr bwMode="auto">
            <a:xfrm>
              <a:off x="1896" y="2320"/>
              <a:ext cx="2304" cy="1541"/>
            </a:xfrm>
            <a:prstGeom prst="rect">
              <a:avLst/>
            </a:prstGeom>
            <a:noFill/>
            <a:ln w="3810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/>
              <a:r>
                <a:rPr lang="pt-BR" sz="2600">
                  <a:latin typeface="Arial" charset="0"/>
                  <a:cs typeface="Times New Roman" pitchFamily="18" charset="0"/>
                </a:rPr>
                <a:t>espera-se que acidentes se distribuam aleatoriamente ao longo do </a:t>
              </a:r>
              <a:r>
                <a:rPr lang="pt-BR" sz="2600" b="1">
                  <a:latin typeface="Arial" charset="0"/>
                  <a:cs typeface="Times New Roman" pitchFamily="18" charset="0"/>
                </a:rPr>
                <a:t>tempo</a:t>
              </a:r>
              <a:r>
                <a:rPr lang="pt-BR" sz="2600">
                  <a:latin typeface="Arial" charset="0"/>
                  <a:cs typeface="Times New Roman" pitchFamily="18" charset="0"/>
                </a:rPr>
                <a:t> e do </a:t>
              </a:r>
              <a:r>
                <a:rPr lang="pt-BR" sz="2600" b="1">
                  <a:latin typeface="Arial" charset="0"/>
                  <a:cs typeface="Times New Roman" pitchFamily="18" charset="0"/>
                </a:rPr>
                <a:t>espaço</a:t>
              </a:r>
            </a:p>
          </p:txBody>
        </p:sp>
        <p:sp>
          <p:nvSpPr>
            <p:cNvPr id="177159" name="AutoShape 7"/>
            <p:cNvSpPr>
              <a:spLocks noChangeArrowheads="1"/>
            </p:cNvSpPr>
            <p:nvPr/>
          </p:nvSpPr>
          <p:spPr bwMode="auto">
            <a:xfrm>
              <a:off x="1392" y="2592"/>
              <a:ext cx="396" cy="416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8" name="Espaço Reservado para Número de Slide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23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685800" y="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pt-BR" sz="2800" b="1" dirty="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11355" name="Rectangle 91"/>
          <p:cNvSpPr>
            <a:spLocks noChangeArrowheads="1"/>
          </p:cNvSpPr>
          <p:nvPr/>
        </p:nvSpPr>
        <p:spPr bwMode="auto">
          <a:xfrm>
            <a:off x="298450" y="1524000"/>
            <a:ext cx="8839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120000"/>
              </a:lnSpc>
              <a:spcBef>
                <a:spcPct val="20000"/>
              </a:spcBef>
            </a:pPr>
            <a:endParaRPr lang="pt-BR" b="1" dirty="0">
              <a:latin typeface="Arial" charset="0"/>
            </a:endParaRPr>
          </a:p>
        </p:txBody>
      </p:sp>
      <p:sp>
        <p:nvSpPr>
          <p:cNvPr id="92" name="Título 91"/>
          <p:cNvSpPr>
            <a:spLocks noGrp="1"/>
          </p:cNvSpPr>
          <p:nvPr>
            <p:ph type="title"/>
          </p:nvPr>
        </p:nvSpPr>
        <p:spPr>
          <a:xfrm>
            <a:off x="500034" y="0"/>
            <a:ext cx="74676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cs typeface="Times New Roman" pitchFamily="18" charset="0"/>
              </a:rPr>
              <a:t>Ocorrência dos Acidentes</a:t>
            </a:r>
          </a:p>
        </p:txBody>
      </p:sp>
      <p:sp>
        <p:nvSpPr>
          <p:cNvPr id="93" name="Espaço Reservado para Conteúdo 92"/>
          <p:cNvSpPr>
            <a:spLocks noGrp="1"/>
          </p:cNvSpPr>
          <p:nvPr>
            <p:ph sz="quarter" idx="1"/>
          </p:nvPr>
        </p:nvSpPr>
        <p:spPr>
          <a:xfrm>
            <a:off x="428596" y="1214422"/>
            <a:ext cx="7467600" cy="4873752"/>
          </a:xfrm>
        </p:spPr>
        <p:txBody>
          <a:bodyPr/>
          <a:lstStyle/>
          <a:p>
            <a:pPr algn="ctr">
              <a:lnSpc>
                <a:spcPct val="120000"/>
              </a:lnSpc>
              <a:spcBef>
                <a:spcPct val="20000"/>
              </a:spcBef>
            </a:pPr>
            <a:r>
              <a:rPr lang="pt-BR" dirty="0" smtClean="0">
                <a:solidFill>
                  <a:srgbClr val="FF0000"/>
                </a:solidFill>
                <a:latin typeface="Arial" charset="0"/>
              </a:rPr>
              <a:t>se o risco de acidentes fosse igual em todos os pontos de uma rede os </a:t>
            </a:r>
            <a:r>
              <a:rPr lang="pt-BR" dirty="0" smtClean="0">
                <a:solidFill>
                  <a:srgbClr val="006600"/>
                </a:solidFill>
                <a:latin typeface="Arial" charset="0"/>
              </a:rPr>
              <a:t>acidentes ocorreriam em pontos aleatórios</a:t>
            </a:r>
            <a:endParaRPr lang="pt-BR" dirty="0" smtClean="0">
              <a:latin typeface="Arial" charset="0"/>
            </a:endParaRPr>
          </a:p>
          <a:p>
            <a:pPr algn="ctr">
              <a:lnSpc>
                <a:spcPct val="120000"/>
              </a:lnSpc>
              <a:spcBef>
                <a:spcPct val="20000"/>
              </a:spcBef>
            </a:pPr>
            <a:endParaRPr lang="pt-BR" dirty="0" smtClean="0">
              <a:latin typeface="Arial" charset="0"/>
            </a:endParaRPr>
          </a:p>
          <a:p>
            <a:pPr algn="ctr">
              <a:lnSpc>
                <a:spcPct val="120000"/>
              </a:lnSpc>
              <a:spcBef>
                <a:spcPct val="20000"/>
              </a:spcBef>
            </a:pPr>
            <a:endParaRPr lang="pt-BR" dirty="0" smtClean="0">
              <a:latin typeface="Arial" charset="0"/>
            </a:endParaRPr>
          </a:p>
          <a:p>
            <a:endParaRPr lang="pt-BR" dirty="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57200" y="2514600"/>
            <a:ext cx="8458200" cy="4114800"/>
            <a:chOff x="288" y="1920"/>
            <a:chExt cx="5328" cy="2256"/>
          </a:xfrm>
        </p:grpSpPr>
        <p:sp>
          <p:nvSpPr>
            <p:cNvPr id="172" name="Freeform 5"/>
            <p:cNvSpPr>
              <a:spLocks/>
            </p:cNvSpPr>
            <p:nvPr/>
          </p:nvSpPr>
          <p:spPr bwMode="auto">
            <a:xfrm>
              <a:off x="432" y="1968"/>
              <a:ext cx="2592" cy="2016"/>
            </a:xfrm>
            <a:custGeom>
              <a:avLst/>
              <a:gdLst/>
              <a:ahLst/>
              <a:cxnLst>
                <a:cxn ang="0">
                  <a:pos x="2592" y="0"/>
                </a:cxn>
                <a:cxn ang="0">
                  <a:pos x="2064" y="288"/>
                </a:cxn>
                <a:cxn ang="0">
                  <a:pos x="1872" y="720"/>
                </a:cxn>
                <a:cxn ang="0">
                  <a:pos x="1776" y="1248"/>
                </a:cxn>
                <a:cxn ang="0">
                  <a:pos x="528" y="1488"/>
                </a:cxn>
                <a:cxn ang="0">
                  <a:pos x="0" y="2016"/>
                </a:cxn>
              </a:cxnLst>
              <a:rect l="0" t="0" r="r" b="b"/>
              <a:pathLst>
                <a:path w="2592" h="2016">
                  <a:moveTo>
                    <a:pt x="2592" y="0"/>
                  </a:moveTo>
                  <a:cubicBezTo>
                    <a:pt x="2388" y="84"/>
                    <a:pt x="2184" y="168"/>
                    <a:pt x="2064" y="288"/>
                  </a:cubicBezTo>
                  <a:cubicBezTo>
                    <a:pt x="1944" y="408"/>
                    <a:pt x="1920" y="560"/>
                    <a:pt x="1872" y="720"/>
                  </a:cubicBezTo>
                  <a:cubicBezTo>
                    <a:pt x="1824" y="880"/>
                    <a:pt x="2000" y="1120"/>
                    <a:pt x="1776" y="1248"/>
                  </a:cubicBezTo>
                  <a:cubicBezTo>
                    <a:pt x="1552" y="1376"/>
                    <a:pt x="824" y="1360"/>
                    <a:pt x="528" y="1488"/>
                  </a:cubicBezTo>
                  <a:cubicBezTo>
                    <a:pt x="232" y="1616"/>
                    <a:pt x="116" y="1816"/>
                    <a:pt x="0" y="2016"/>
                  </a:cubicBezTo>
                </a:path>
              </a:pathLst>
            </a:custGeom>
            <a:noFill/>
            <a:ln w="38100" cap="flat" cmpd="sng">
              <a:solidFill>
                <a:srgbClr val="808080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73" name="Freeform 6"/>
            <p:cNvSpPr>
              <a:spLocks/>
            </p:cNvSpPr>
            <p:nvPr/>
          </p:nvSpPr>
          <p:spPr bwMode="auto">
            <a:xfrm>
              <a:off x="2544" y="1920"/>
              <a:ext cx="2016" cy="2160"/>
            </a:xfrm>
            <a:custGeom>
              <a:avLst/>
              <a:gdLst/>
              <a:ahLst/>
              <a:cxnLst>
                <a:cxn ang="0">
                  <a:pos x="2016" y="0"/>
                </a:cxn>
                <a:cxn ang="0">
                  <a:pos x="1872" y="288"/>
                </a:cxn>
                <a:cxn ang="0">
                  <a:pos x="1440" y="336"/>
                </a:cxn>
                <a:cxn ang="0">
                  <a:pos x="912" y="1008"/>
                </a:cxn>
                <a:cxn ang="0">
                  <a:pos x="816" y="1680"/>
                </a:cxn>
                <a:cxn ang="0">
                  <a:pos x="192" y="2016"/>
                </a:cxn>
                <a:cxn ang="0">
                  <a:pos x="0" y="2160"/>
                </a:cxn>
              </a:cxnLst>
              <a:rect l="0" t="0" r="r" b="b"/>
              <a:pathLst>
                <a:path w="2016" h="2160">
                  <a:moveTo>
                    <a:pt x="2016" y="0"/>
                  </a:moveTo>
                  <a:cubicBezTo>
                    <a:pt x="1992" y="116"/>
                    <a:pt x="1968" y="232"/>
                    <a:pt x="1872" y="288"/>
                  </a:cubicBezTo>
                  <a:cubicBezTo>
                    <a:pt x="1776" y="344"/>
                    <a:pt x="1600" y="216"/>
                    <a:pt x="1440" y="336"/>
                  </a:cubicBezTo>
                  <a:cubicBezTo>
                    <a:pt x="1280" y="456"/>
                    <a:pt x="1016" y="784"/>
                    <a:pt x="912" y="1008"/>
                  </a:cubicBezTo>
                  <a:cubicBezTo>
                    <a:pt x="808" y="1232"/>
                    <a:pt x="936" y="1512"/>
                    <a:pt x="816" y="1680"/>
                  </a:cubicBezTo>
                  <a:cubicBezTo>
                    <a:pt x="696" y="1848"/>
                    <a:pt x="328" y="1936"/>
                    <a:pt x="192" y="2016"/>
                  </a:cubicBezTo>
                  <a:cubicBezTo>
                    <a:pt x="56" y="2096"/>
                    <a:pt x="32" y="2136"/>
                    <a:pt x="0" y="2160"/>
                  </a:cubicBezTo>
                </a:path>
              </a:pathLst>
            </a:custGeom>
            <a:noFill/>
            <a:ln w="38100" cap="flat" cmpd="sng">
              <a:solidFill>
                <a:srgbClr val="808080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74" name="Freeform 7"/>
            <p:cNvSpPr>
              <a:spLocks/>
            </p:cNvSpPr>
            <p:nvPr/>
          </p:nvSpPr>
          <p:spPr bwMode="auto">
            <a:xfrm>
              <a:off x="432" y="2544"/>
              <a:ext cx="2880" cy="16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88" y="336"/>
                </a:cxn>
                <a:cxn ang="0">
                  <a:pos x="864" y="336"/>
                </a:cxn>
                <a:cxn ang="0">
                  <a:pos x="1152" y="1008"/>
                </a:cxn>
                <a:cxn ang="0">
                  <a:pos x="1968" y="1008"/>
                </a:cxn>
                <a:cxn ang="0">
                  <a:pos x="2736" y="1536"/>
                </a:cxn>
                <a:cxn ang="0">
                  <a:pos x="2832" y="1584"/>
                </a:cxn>
              </a:cxnLst>
              <a:rect l="0" t="0" r="r" b="b"/>
              <a:pathLst>
                <a:path w="2880" h="1632">
                  <a:moveTo>
                    <a:pt x="0" y="0"/>
                  </a:moveTo>
                  <a:cubicBezTo>
                    <a:pt x="72" y="140"/>
                    <a:pt x="144" y="280"/>
                    <a:pt x="288" y="336"/>
                  </a:cubicBezTo>
                  <a:cubicBezTo>
                    <a:pt x="432" y="392"/>
                    <a:pt x="720" y="224"/>
                    <a:pt x="864" y="336"/>
                  </a:cubicBezTo>
                  <a:cubicBezTo>
                    <a:pt x="1008" y="448"/>
                    <a:pt x="968" y="896"/>
                    <a:pt x="1152" y="1008"/>
                  </a:cubicBezTo>
                  <a:cubicBezTo>
                    <a:pt x="1336" y="1120"/>
                    <a:pt x="1704" y="920"/>
                    <a:pt x="1968" y="1008"/>
                  </a:cubicBezTo>
                  <a:cubicBezTo>
                    <a:pt x="2232" y="1096"/>
                    <a:pt x="2592" y="1440"/>
                    <a:pt x="2736" y="1536"/>
                  </a:cubicBezTo>
                  <a:cubicBezTo>
                    <a:pt x="2880" y="1632"/>
                    <a:pt x="2856" y="1608"/>
                    <a:pt x="2832" y="1584"/>
                  </a:cubicBezTo>
                </a:path>
              </a:pathLst>
            </a:custGeom>
            <a:noFill/>
            <a:ln w="38100" cap="flat" cmpd="sng">
              <a:solidFill>
                <a:srgbClr val="808080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288" y="2112"/>
              <a:ext cx="5328" cy="1968"/>
              <a:chOff x="288" y="2256"/>
              <a:chExt cx="5328" cy="1968"/>
            </a:xfrm>
          </p:grpSpPr>
          <p:sp>
            <p:nvSpPr>
              <p:cNvPr id="176" name="Freeform 9"/>
              <p:cNvSpPr>
                <a:spLocks/>
              </p:cNvSpPr>
              <p:nvPr/>
            </p:nvSpPr>
            <p:spPr bwMode="auto">
              <a:xfrm>
                <a:off x="528" y="2256"/>
                <a:ext cx="1848" cy="57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6" y="432"/>
                  </a:cxn>
                  <a:cxn ang="0">
                    <a:pos x="1056" y="288"/>
                  </a:cxn>
                  <a:cxn ang="0">
                    <a:pos x="1728" y="528"/>
                  </a:cxn>
                  <a:cxn ang="0">
                    <a:pos x="1776" y="576"/>
                  </a:cxn>
                </a:cxnLst>
                <a:rect l="0" t="0" r="r" b="b"/>
                <a:pathLst>
                  <a:path w="1848" h="576">
                    <a:moveTo>
                      <a:pt x="0" y="0"/>
                    </a:moveTo>
                    <a:cubicBezTo>
                      <a:pt x="80" y="192"/>
                      <a:pt x="160" y="384"/>
                      <a:pt x="336" y="432"/>
                    </a:cubicBezTo>
                    <a:cubicBezTo>
                      <a:pt x="512" y="480"/>
                      <a:pt x="824" y="272"/>
                      <a:pt x="1056" y="288"/>
                    </a:cubicBezTo>
                    <a:cubicBezTo>
                      <a:pt x="1288" y="304"/>
                      <a:pt x="1608" y="480"/>
                      <a:pt x="1728" y="528"/>
                    </a:cubicBezTo>
                    <a:cubicBezTo>
                      <a:pt x="1848" y="576"/>
                      <a:pt x="1768" y="568"/>
                      <a:pt x="1776" y="576"/>
                    </a:cubicBezTo>
                  </a:path>
                </a:pathLst>
              </a:custGeom>
              <a:noFill/>
              <a:ln w="38100" cap="flat" cmpd="sng">
                <a:solidFill>
                  <a:srgbClr val="808080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77" name="Freeform 10"/>
              <p:cNvSpPr>
                <a:spLocks/>
              </p:cNvSpPr>
              <p:nvPr/>
            </p:nvSpPr>
            <p:spPr bwMode="auto">
              <a:xfrm>
                <a:off x="4360" y="2256"/>
                <a:ext cx="1256" cy="1784"/>
              </a:xfrm>
              <a:custGeom>
                <a:avLst/>
                <a:gdLst/>
                <a:ahLst/>
                <a:cxnLst>
                  <a:cxn ang="0">
                    <a:pos x="152" y="0"/>
                  </a:cxn>
                  <a:cxn ang="0">
                    <a:pos x="8" y="336"/>
                  </a:cxn>
                  <a:cxn ang="0">
                    <a:pos x="200" y="864"/>
                  </a:cxn>
                  <a:cxn ang="0">
                    <a:pos x="728" y="1152"/>
                  </a:cxn>
                  <a:cxn ang="0">
                    <a:pos x="728" y="1680"/>
                  </a:cxn>
                  <a:cxn ang="0">
                    <a:pos x="1256" y="1776"/>
                  </a:cxn>
                </a:cxnLst>
                <a:rect l="0" t="0" r="r" b="b"/>
                <a:pathLst>
                  <a:path w="1256" h="1784">
                    <a:moveTo>
                      <a:pt x="152" y="0"/>
                    </a:moveTo>
                    <a:cubicBezTo>
                      <a:pt x="76" y="96"/>
                      <a:pt x="0" y="192"/>
                      <a:pt x="8" y="336"/>
                    </a:cubicBezTo>
                    <a:cubicBezTo>
                      <a:pt x="16" y="480"/>
                      <a:pt x="80" y="728"/>
                      <a:pt x="200" y="864"/>
                    </a:cubicBezTo>
                    <a:cubicBezTo>
                      <a:pt x="320" y="1000"/>
                      <a:pt x="640" y="1016"/>
                      <a:pt x="728" y="1152"/>
                    </a:cubicBezTo>
                    <a:cubicBezTo>
                      <a:pt x="816" y="1288"/>
                      <a:pt x="640" y="1576"/>
                      <a:pt x="728" y="1680"/>
                    </a:cubicBezTo>
                    <a:cubicBezTo>
                      <a:pt x="816" y="1784"/>
                      <a:pt x="1036" y="1780"/>
                      <a:pt x="1256" y="1776"/>
                    </a:cubicBezTo>
                  </a:path>
                </a:pathLst>
              </a:custGeom>
              <a:noFill/>
              <a:ln w="38100" cap="flat" cmpd="sng">
                <a:solidFill>
                  <a:srgbClr val="808080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78" name="Freeform 11"/>
              <p:cNvSpPr>
                <a:spLocks/>
              </p:cNvSpPr>
              <p:nvPr/>
            </p:nvSpPr>
            <p:spPr bwMode="auto">
              <a:xfrm>
                <a:off x="288" y="2592"/>
                <a:ext cx="4704" cy="768"/>
              </a:xfrm>
              <a:custGeom>
                <a:avLst/>
                <a:gdLst/>
                <a:ahLst/>
                <a:cxnLst>
                  <a:cxn ang="0">
                    <a:pos x="4704" y="0"/>
                  </a:cxn>
                  <a:cxn ang="0">
                    <a:pos x="4368" y="240"/>
                  </a:cxn>
                  <a:cxn ang="0">
                    <a:pos x="3984" y="384"/>
                  </a:cxn>
                  <a:cxn ang="0">
                    <a:pos x="3072" y="240"/>
                  </a:cxn>
                  <a:cxn ang="0">
                    <a:pos x="1632" y="576"/>
                  </a:cxn>
                  <a:cxn ang="0">
                    <a:pos x="864" y="528"/>
                  </a:cxn>
                  <a:cxn ang="0">
                    <a:pos x="0" y="768"/>
                  </a:cxn>
                </a:cxnLst>
                <a:rect l="0" t="0" r="r" b="b"/>
                <a:pathLst>
                  <a:path w="4704" h="768">
                    <a:moveTo>
                      <a:pt x="4704" y="0"/>
                    </a:moveTo>
                    <a:cubicBezTo>
                      <a:pt x="4596" y="88"/>
                      <a:pt x="4488" y="176"/>
                      <a:pt x="4368" y="240"/>
                    </a:cubicBezTo>
                    <a:cubicBezTo>
                      <a:pt x="4248" y="304"/>
                      <a:pt x="4200" y="384"/>
                      <a:pt x="3984" y="384"/>
                    </a:cubicBezTo>
                    <a:cubicBezTo>
                      <a:pt x="3768" y="384"/>
                      <a:pt x="3464" y="208"/>
                      <a:pt x="3072" y="240"/>
                    </a:cubicBezTo>
                    <a:cubicBezTo>
                      <a:pt x="2680" y="272"/>
                      <a:pt x="2000" y="528"/>
                      <a:pt x="1632" y="576"/>
                    </a:cubicBezTo>
                    <a:cubicBezTo>
                      <a:pt x="1264" y="624"/>
                      <a:pt x="1136" y="496"/>
                      <a:pt x="864" y="528"/>
                    </a:cubicBezTo>
                    <a:cubicBezTo>
                      <a:pt x="592" y="560"/>
                      <a:pt x="152" y="728"/>
                      <a:pt x="0" y="768"/>
                    </a:cubicBezTo>
                  </a:path>
                </a:pathLst>
              </a:custGeom>
              <a:noFill/>
              <a:ln w="38100" cap="flat" cmpd="sng">
                <a:solidFill>
                  <a:srgbClr val="808080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79" name="Freeform 12"/>
              <p:cNvSpPr>
                <a:spLocks/>
              </p:cNvSpPr>
              <p:nvPr/>
            </p:nvSpPr>
            <p:spPr bwMode="auto">
              <a:xfrm>
                <a:off x="4080" y="3072"/>
                <a:ext cx="1248" cy="1152"/>
              </a:xfrm>
              <a:custGeom>
                <a:avLst/>
                <a:gdLst/>
                <a:ahLst/>
                <a:cxnLst>
                  <a:cxn ang="0">
                    <a:pos x="1248" y="0"/>
                  </a:cxn>
                  <a:cxn ang="0">
                    <a:pos x="1152" y="240"/>
                  </a:cxn>
                  <a:cxn ang="0">
                    <a:pos x="672" y="336"/>
                  </a:cxn>
                  <a:cxn ang="0">
                    <a:pos x="432" y="768"/>
                  </a:cxn>
                  <a:cxn ang="0">
                    <a:pos x="0" y="1152"/>
                  </a:cxn>
                </a:cxnLst>
                <a:rect l="0" t="0" r="r" b="b"/>
                <a:pathLst>
                  <a:path w="1248" h="1152">
                    <a:moveTo>
                      <a:pt x="1248" y="0"/>
                    </a:moveTo>
                    <a:cubicBezTo>
                      <a:pt x="1248" y="92"/>
                      <a:pt x="1248" y="184"/>
                      <a:pt x="1152" y="240"/>
                    </a:cubicBezTo>
                    <a:cubicBezTo>
                      <a:pt x="1056" y="296"/>
                      <a:pt x="792" y="248"/>
                      <a:pt x="672" y="336"/>
                    </a:cubicBezTo>
                    <a:cubicBezTo>
                      <a:pt x="552" y="424"/>
                      <a:pt x="544" y="632"/>
                      <a:pt x="432" y="768"/>
                    </a:cubicBezTo>
                    <a:cubicBezTo>
                      <a:pt x="320" y="904"/>
                      <a:pt x="80" y="1088"/>
                      <a:pt x="0" y="1152"/>
                    </a:cubicBezTo>
                  </a:path>
                </a:pathLst>
              </a:custGeom>
              <a:noFill/>
              <a:ln w="38100" cap="flat" cmpd="sng">
                <a:solidFill>
                  <a:srgbClr val="808080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80" name="Freeform 13"/>
              <p:cNvSpPr>
                <a:spLocks/>
              </p:cNvSpPr>
              <p:nvPr/>
            </p:nvSpPr>
            <p:spPr bwMode="auto">
              <a:xfrm>
                <a:off x="3408" y="3192"/>
                <a:ext cx="1152" cy="600"/>
              </a:xfrm>
              <a:custGeom>
                <a:avLst/>
                <a:gdLst/>
                <a:ahLst/>
                <a:cxnLst>
                  <a:cxn ang="0">
                    <a:pos x="0" y="168"/>
                  </a:cxn>
                  <a:cxn ang="0">
                    <a:pos x="768" y="72"/>
                  </a:cxn>
                  <a:cxn ang="0">
                    <a:pos x="1152" y="600"/>
                  </a:cxn>
                </a:cxnLst>
                <a:rect l="0" t="0" r="r" b="b"/>
                <a:pathLst>
                  <a:path w="1152" h="600">
                    <a:moveTo>
                      <a:pt x="0" y="168"/>
                    </a:moveTo>
                    <a:cubicBezTo>
                      <a:pt x="288" y="84"/>
                      <a:pt x="576" y="0"/>
                      <a:pt x="768" y="72"/>
                    </a:cubicBezTo>
                    <a:cubicBezTo>
                      <a:pt x="960" y="144"/>
                      <a:pt x="1056" y="372"/>
                      <a:pt x="1152" y="600"/>
                    </a:cubicBezTo>
                  </a:path>
                </a:pathLst>
              </a:custGeom>
              <a:noFill/>
              <a:ln w="38100" cap="flat" cmpd="sng">
                <a:solidFill>
                  <a:srgbClr val="808080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81" name="Freeform 14"/>
              <p:cNvSpPr>
                <a:spLocks/>
              </p:cNvSpPr>
              <p:nvPr/>
            </p:nvSpPr>
            <p:spPr bwMode="auto">
              <a:xfrm>
                <a:off x="2112" y="3408"/>
                <a:ext cx="528" cy="7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4" y="96"/>
                  </a:cxn>
                  <a:cxn ang="0">
                    <a:pos x="96" y="480"/>
                  </a:cxn>
                  <a:cxn ang="0">
                    <a:pos x="528" y="720"/>
                  </a:cxn>
                </a:cxnLst>
                <a:rect l="0" t="0" r="r" b="b"/>
                <a:pathLst>
                  <a:path w="528" h="720">
                    <a:moveTo>
                      <a:pt x="0" y="0"/>
                    </a:moveTo>
                    <a:cubicBezTo>
                      <a:pt x="64" y="8"/>
                      <a:pt x="128" y="16"/>
                      <a:pt x="144" y="96"/>
                    </a:cubicBezTo>
                    <a:cubicBezTo>
                      <a:pt x="160" y="176"/>
                      <a:pt x="32" y="376"/>
                      <a:pt x="96" y="480"/>
                    </a:cubicBezTo>
                    <a:cubicBezTo>
                      <a:pt x="160" y="584"/>
                      <a:pt x="344" y="652"/>
                      <a:pt x="528" y="720"/>
                    </a:cubicBezTo>
                  </a:path>
                </a:pathLst>
              </a:custGeom>
              <a:noFill/>
              <a:ln w="38100" cap="flat" cmpd="sng">
                <a:solidFill>
                  <a:srgbClr val="808080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</p:grpSp>
      </p:grp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1905000" y="3008317"/>
            <a:ext cx="6096000" cy="3240090"/>
            <a:chOff x="1200" y="2160"/>
            <a:chExt cx="3840" cy="1776"/>
          </a:xfrm>
        </p:grpSpPr>
        <p:sp>
          <p:nvSpPr>
            <p:cNvPr id="160" name="Oval 16"/>
            <p:cNvSpPr>
              <a:spLocks noChangeArrowheads="1"/>
            </p:cNvSpPr>
            <p:nvPr/>
          </p:nvSpPr>
          <p:spPr bwMode="auto">
            <a:xfrm>
              <a:off x="3552" y="2640"/>
              <a:ext cx="96" cy="96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61" name="Oval 17"/>
            <p:cNvSpPr>
              <a:spLocks noChangeArrowheads="1"/>
            </p:cNvSpPr>
            <p:nvPr/>
          </p:nvSpPr>
          <p:spPr bwMode="auto">
            <a:xfrm>
              <a:off x="4944" y="3168"/>
              <a:ext cx="96" cy="96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62" name="Oval 18"/>
            <p:cNvSpPr>
              <a:spLocks noChangeArrowheads="1"/>
            </p:cNvSpPr>
            <p:nvPr/>
          </p:nvSpPr>
          <p:spPr bwMode="auto">
            <a:xfrm>
              <a:off x="4560" y="2976"/>
              <a:ext cx="96" cy="96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63" name="Oval 19"/>
            <p:cNvSpPr>
              <a:spLocks noChangeArrowheads="1"/>
            </p:cNvSpPr>
            <p:nvPr/>
          </p:nvSpPr>
          <p:spPr bwMode="auto">
            <a:xfrm>
              <a:off x="4368" y="2160"/>
              <a:ext cx="96" cy="96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64" name="Oval 20"/>
            <p:cNvSpPr>
              <a:spLocks noChangeArrowheads="1"/>
            </p:cNvSpPr>
            <p:nvPr/>
          </p:nvSpPr>
          <p:spPr bwMode="auto">
            <a:xfrm>
              <a:off x="2256" y="2880"/>
              <a:ext cx="96" cy="96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65" name="Oval 21"/>
            <p:cNvSpPr>
              <a:spLocks noChangeArrowheads="1"/>
            </p:cNvSpPr>
            <p:nvPr/>
          </p:nvSpPr>
          <p:spPr bwMode="auto">
            <a:xfrm>
              <a:off x="1968" y="2976"/>
              <a:ext cx="96" cy="96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66" name="Oval 22"/>
            <p:cNvSpPr>
              <a:spLocks noChangeArrowheads="1"/>
            </p:cNvSpPr>
            <p:nvPr/>
          </p:nvSpPr>
          <p:spPr bwMode="auto">
            <a:xfrm>
              <a:off x="1632" y="3552"/>
              <a:ext cx="96" cy="96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67" name="Oval 23"/>
            <p:cNvSpPr>
              <a:spLocks noChangeArrowheads="1"/>
            </p:cNvSpPr>
            <p:nvPr/>
          </p:nvSpPr>
          <p:spPr bwMode="auto">
            <a:xfrm>
              <a:off x="1200" y="2784"/>
              <a:ext cx="96" cy="96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68" name="Oval 24"/>
            <p:cNvSpPr>
              <a:spLocks noChangeArrowheads="1"/>
            </p:cNvSpPr>
            <p:nvPr/>
          </p:nvSpPr>
          <p:spPr bwMode="auto">
            <a:xfrm>
              <a:off x="1296" y="2928"/>
              <a:ext cx="96" cy="96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69" name="Oval 25"/>
            <p:cNvSpPr>
              <a:spLocks noChangeArrowheads="1"/>
            </p:cNvSpPr>
            <p:nvPr/>
          </p:nvSpPr>
          <p:spPr bwMode="auto">
            <a:xfrm>
              <a:off x="2832" y="3840"/>
              <a:ext cx="96" cy="96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70" name="Oval 26"/>
            <p:cNvSpPr>
              <a:spLocks noChangeArrowheads="1"/>
            </p:cNvSpPr>
            <p:nvPr/>
          </p:nvSpPr>
          <p:spPr bwMode="auto">
            <a:xfrm>
              <a:off x="3360" y="3504"/>
              <a:ext cx="96" cy="96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71" name="Oval 27"/>
            <p:cNvSpPr>
              <a:spLocks noChangeArrowheads="1"/>
            </p:cNvSpPr>
            <p:nvPr/>
          </p:nvSpPr>
          <p:spPr bwMode="auto">
            <a:xfrm>
              <a:off x="3552" y="3120"/>
              <a:ext cx="96" cy="96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</p:grpSp>
      <p:grpSp>
        <p:nvGrpSpPr>
          <p:cNvPr id="5" name="Group 28"/>
          <p:cNvGrpSpPr>
            <a:grpSpLocks/>
          </p:cNvGrpSpPr>
          <p:nvPr/>
        </p:nvGrpSpPr>
        <p:grpSpPr bwMode="auto">
          <a:xfrm>
            <a:off x="914400" y="2700336"/>
            <a:ext cx="7772400" cy="3852860"/>
            <a:chOff x="576" y="2016"/>
            <a:chExt cx="4896" cy="2112"/>
          </a:xfrm>
        </p:grpSpPr>
        <p:sp>
          <p:nvSpPr>
            <p:cNvPr id="98" name="Oval 29"/>
            <p:cNvSpPr>
              <a:spLocks noChangeArrowheads="1"/>
            </p:cNvSpPr>
            <p:nvPr/>
          </p:nvSpPr>
          <p:spPr bwMode="auto">
            <a:xfrm>
              <a:off x="960" y="2544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99" name="Oval 30"/>
            <p:cNvSpPr>
              <a:spLocks noChangeArrowheads="1"/>
            </p:cNvSpPr>
            <p:nvPr/>
          </p:nvSpPr>
          <p:spPr bwMode="auto">
            <a:xfrm>
              <a:off x="1248" y="2448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0" name="Oval 31"/>
            <p:cNvSpPr>
              <a:spLocks noChangeArrowheads="1"/>
            </p:cNvSpPr>
            <p:nvPr/>
          </p:nvSpPr>
          <p:spPr bwMode="auto">
            <a:xfrm>
              <a:off x="1632" y="2400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1" name="Oval 32"/>
            <p:cNvSpPr>
              <a:spLocks noChangeArrowheads="1"/>
            </p:cNvSpPr>
            <p:nvPr/>
          </p:nvSpPr>
          <p:spPr bwMode="auto">
            <a:xfrm>
              <a:off x="2160" y="2592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2" name="Oval 33"/>
            <p:cNvSpPr>
              <a:spLocks noChangeArrowheads="1"/>
            </p:cNvSpPr>
            <p:nvPr/>
          </p:nvSpPr>
          <p:spPr bwMode="auto">
            <a:xfrm>
              <a:off x="2352" y="2448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3" name="Oval 34"/>
            <p:cNvSpPr>
              <a:spLocks noChangeArrowheads="1"/>
            </p:cNvSpPr>
            <p:nvPr/>
          </p:nvSpPr>
          <p:spPr bwMode="auto">
            <a:xfrm>
              <a:off x="2640" y="2112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4" name="Oval 35"/>
            <p:cNvSpPr>
              <a:spLocks noChangeArrowheads="1"/>
            </p:cNvSpPr>
            <p:nvPr/>
          </p:nvSpPr>
          <p:spPr bwMode="auto">
            <a:xfrm>
              <a:off x="2448" y="2880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5" name="Oval 36"/>
            <p:cNvSpPr>
              <a:spLocks noChangeArrowheads="1"/>
            </p:cNvSpPr>
            <p:nvPr/>
          </p:nvSpPr>
          <p:spPr bwMode="auto">
            <a:xfrm>
              <a:off x="2688" y="2784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" name="Oval 37"/>
            <p:cNvSpPr>
              <a:spLocks noChangeArrowheads="1"/>
            </p:cNvSpPr>
            <p:nvPr/>
          </p:nvSpPr>
          <p:spPr bwMode="auto">
            <a:xfrm>
              <a:off x="2880" y="2736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7" name="Oval 38"/>
            <p:cNvSpPr>
              <a:spLocks noChangeArrowheads="1"/>
            </p:cNvSpPr>
            <p:nvPr/>
          </p:nvSpPr>
          <p:spPr bwMode="auto">
            <a:xfrm>
              <a:off x="3216" y="2688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8" name="Oval 39"/>
            <p:cNvSpPr>
              <a:spLocks noChangeArrowheads="1"/>
            </p:cNvSpPr>
            <p:nvPr/>
          </p:nvSpPr>
          <p:spPr bwMode="auto">
            <a:xfrm>
              <a:off x="3648" y="2544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9" name="Oval 40"/>
            <p:cNvSpPr>
              <a:spLocks noChangeArrowheads="1"/>
            </p:cNvSpPr>
            <p:nvPr/>
          </p:nvSpPr>
          <p:spPr bwMode="auto">
            <a:xfrm>
              <a:off x="3792" y="2400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10" name="Oval 41"/>
            <p:cNvSpPr>
              <a:spLocks noChangeArrowheads="1"/>
            </p:cNvSpPr>
            <p:nvPr/>
          </p:nvSpPr>
          <p:spPr bwMode="auto">
            <a:xfrm>
              <a:off x="4080" y="2160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11" name="Oval 42"/>
            <p:cNvSpPr>
              <a:spLocks noChangeArrowheads="1"/>
            </p:cNvSpPr>
            <p:nvPr/>
          </p:nvSpPr>
          <p:spPr bwMode="auto">
            <a:xfrm>
              <a:off x="4512" y="2016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12" name="Oval 43"/>
            <p:cNvSpPr>
              <a:spLocks noChangeArrowheads="1"/>
            </p:cNvSpPr>
            <p:nvPr/>
          </p:nvSpPr>
          <p:spPr bwMode="auto">
            <a:xfrm>
              <a:off x="4368" y="2448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13" name="Oval 44"/>
            <p:cNvSpPr>
              <a:spLocks noChangeArrowheads="1"/>
            </p:cNvSpPr>
            <p:nvPr/>
          </p:nvSpPr>
          <p:spPr bwMode="auto">
            <a:xfrm>
              <a:off x="4416" y="2688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14" name="Oval 45"/>
            <p:cNvSpPr>
              <a:spLocks noChangeArrowheads="1"/>
            </p:cNvSpPr>
            <p:nvPr/>
          </p:nvSpPr>
          <p:spPr bwMode="auto">
            <a:xfrm>
              <a:off x="4416" y="2795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15" name="Oval 46"/>
            <p:cNvSpPr>
              <a:spLocks noChangeArrowheads="1"/>
            </p:cNvSpPr>
            <p:nvPr/>
          </p:nvSpPr>
          <p:spPr bwMode="auto">
            <a:xfrm>
              <a:off x="4608" y="2688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16" name="Oval 47"/>
            <p:cNvSpPr>
              <a:spLocks noChangeArrowheads="1"/>
            </p:cNvSpPr>
            <p:nvPr/>
          </p:nvSpPr>
          <p:spPr bwMode="auto">
            <a:xfrm>
              <a:off x="4896" y="2448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17" name="Oval 48"/>
            <p:cNvSpPr>
              <a:spLocks noChangeArrowheads="1"/>
            </p:cNvSpPr>
            <p:nvPr/>
          </p:nvSpPr>
          <p:spPr bwMode="auto">
            <a:xfrm>
              <a:off x="4704" y="3024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18" name="Oval 49"/>
            <p:cNvSpPr>
              <a:spLocks noChangeArrowheads="1"/>
            </p:cNvSpPr>
            <p:nvPr/>
          </p:nvSpPr>
          <p:spPr bwMode="auto">
            <a:xfrm>
              <a:off x="4848" y="3120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19" name="Oval 50"/>
            <p:cNvSpPr>
              <a:spLocks noChangeArrowheads="1"/>
            </p:cNvSpPr>
            <p:nvPr/>
          </p:nvSpPr>
          <p:spPr bwMode="auto">
            <a:xfrm>
              <a:off x="5136" y="3168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20" name="Oval 51"/>
            <p:cNvSpPr>
              <a:spLocks noChangeArrowheads="1"/>
            </p:cNvSpPr>
            <p:nvPr/>
          </p:nvSpPr>
          <p:spPr bwMode="auto">
            <a:xfrm>
              <a:off x="5232" y="3120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21" name="Oval 52"/>
            <p:cNvSpPr>
              <a:spLocks noChangeArrowheads="1"/>
            </p:cNvSpPr>
            <p:nvPr/>
          </p:nvSpPr>
          <p:spPr bwMode="auto">
            <a:xfrm>
              <a:off x="5280" y="2976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22" name="Oval 53"/>
            <p:cNvSpPr>
              <a:spLocks noChangeArrowheads="1"/>
            </p:cNvSpPr>
            <p:nvPr/>
          </p:nvSpPr>
          <p:spPr bwMode="auto">
            <a:xfrm>
              <a:off x="5088" y="3312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23" name="Oval 54"/>
            <p:cNvSpPr>
              <a:spLocks noChangeArrowheads="1"/>
            </p:cNvSpPr>
            <p:nvPr/>
          </p:nvSpPr>
          <p:spPr bwMode="auto">
            <a:xfrm>
              <a:off x="5088" y="3504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24" name="Oval 55"/>
            <p:cNvSpPr>
              <a:spLocks noChangeArrowheads="1"/>
            </p:cNvSpPr>
            <p:nvPr/>
          </p:nvSpPr>
          <p:spPr bwMode="auto">
            <a:xfrm>
              <a:off x="5040" y="3696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25" name="Oval 56"/>
            <p:cNvSpPr>
              <a:spLocks noChangeArrowheads="1"/>
            </p:cNvSpPr>
            <p:nvPr/>
          </p:nvSpPr>
          <p:spPr bwMode="auto">
            <a:xfrm>
              <a:off x="5424" y="3840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26" name="Oval 57"/>
            <p:cNvSpPr>
              <a:spLocks noChangeArrowheads="1"/>
            </p:cNvSpPr>
            <p:nvPr/>
          </p:nvSpPr>
          <p:spPr bwMode="auto">
            <a:xfrm>
              <a:off x="4176" y="3936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27" name="Oval 58"/>
            <p:cNvSpPr>
              <a:spLocks noChangeArrowheads="1"/>
            </p:cNvSpPr>
            <p:nvPr/>
          </p:nvSpPr>
          <p:spPr bwMode="auto">
            <a:xfrm>
              <a:off x="4512" y="3600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28" name="Oval 59"/>
            <p:cNvSpPr>
              <a:spLocks noChangeArrowheads="1"/>
            </p:cNvSpPr>
            <p:nvPr/>
          </p:nvSpPr>
          <p:spPr bwMode="auto">
            <a:xfrm>
              <a:off x="4608" y="3408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29" name="Oval 60"/>
            <p:cNvSpPr>
              <a:spLocks noChangeArrowheads="1"/>
            </p:cNvSpPr>
            <p:nvPr/>
          </p:nvSpPr>
          <p:spPr bwMode="auto">
            <a:xfrm>
              <a:off x="4416" y="3360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30" name="Oval 61"/>
            <p:cNvSpPr>
              <a:spLocks noChangeArrowheads="1"/>
            </p:cNvSpPr>
            <p:nvPr/>
          </p:nvSpPr>
          <p:spPr bwMode="auto">
            <a:xfrm>
              <a:off x="4176" y="3120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31" name="Oval 62"/>
            <p:cNvSpPr>
              <a:spLocks noChangeArrowheads="1"/>
            </p:cNvSpPr>
            <p:nvPr/>
          </p:nvSpPr>
          <p:spPr bwMode="auto">
            <a:xfrm>
              <a:off x="3792" y="3072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32" name="Oval 63"/>
            <p:cNvSpPr>
              <a:spLocks noChangeArrowheads="1"/>
            </p:cNvSpPr>
            <p:nvPr/>
          </p:nvSpPr>
          <p:spPr bwMode="auto">
            <a:xfrm>
              <a:off x="3408" y="3024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33" name="Oval 64"/>
            <p:cNvSpPr>
              <a:spLocks noChangeArrowheads="1"/>
            </p:cNvSpPr>
            <p:nvPr/>
          </p:nvSpPr>
          <p:spPr bwMode="auto">
            <a:xfrm>
              <a:off x="3504" y="2784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34" name="Oval 65"/>
            <p:cNvSpPr>
              <a:spLocks noChangeArrowheads="1"/>
            </p:cNvSpPr>
            <p:nvPr/>
          </p:nvSpPr>
          <p:spPr bwMode="auto">
            <a:xfrm>
              <a:off x="3360" y="3312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35" name="Oval 66"/>
            <p:cNvSpPr>
              <a:spLocks noChangeArrowheads="1"/>
            </p:cNvSpPr>
            <p:nvPr/>
          </p:nvSpPr>
          <p:spPr bwMode="auto">
            <a:xfrm>
              <a:off x="3264" y="3600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36" name="Oval 67"/>
            <p:cNvSpPr>
              <a:spLocks noChangeArrowheads="1"/>
            </p:cNvSpPr>
            <p:nvPr/>
          </p:nvSpPr>
          <p:spPr bwMode="auto">
            <a:xfrm>
              <a:off x="3072" y="3744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37" name="Oval 68"/>
            <p:cNvSpPr>
              <a:spLocks noChangeArrowheads="1"/>
            </p:cNvSpPr>
            <p:nvPr/>
          </p:nvSpPr>
          <p:spPr bwMode="auto">
            <a:xfrm>
              <a:off x="2976" y="3936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38" name="Oval 69"/>
            <p:cNvSpPr>
              <a:spLocks noChangeArrowheads="1"/>
            </p:cNvSpPr>
            <p:nvPr/>
          </p:nvSpPr>
          <p:spPr bwMode="auto">
            <a:xfrm>
              <a:off x="3216" y="4080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39" name="Oval 70"/>
            <p:cNvSpPr>
              <a:spLocks noChangeArrowheads="1"/>
            </p:cNvSpPr>
            <p:nvPr/>
          </p:nvSpPr>
          <p:spPr bwMode="auto">
            <a:xfrm>
              <a:off x="2688" y="3696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40" name="Oval 71"/>
            <p:cNvSpPr>
              <a:spLocks noChangeArrowheads="1"/>
            </p:cNvSpPr>
            <p:nvPr/>
          </p:nvSpPr>
          <p:spPr bwMode="auto">
            <a:xfrm>
              <a:off x="2688" y="3936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41" name="Oval 72"/>
            <p:cNvSpPr>
              <a:spLocks noChangeArrowheads="1"/>
            </p:cNvSpPr>
            <p:nvPr/>
          </p:nvSpPr>
          <p:spPr bwMode="auto">
            <a:xfrm>
              <a:off x="2544" y="4032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42" name="Oval 73"/>
            <p:cNvSpPr>
              <a:spLocks noChangeArrowheads="1"/>
            </p:cNvSpPr>
            <p:nvPr/>
          </p:nvSpPr>
          <p:spPr bwMode="auto">
            <a:xfrm>
              <a:off x="2352" y="3840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43" name="Oval 74"/>
            <p:cNvSpPr>
              <a:spLocks noChangeArrowheads="1"/>
            </p:cNvSpPr>
            <p:nvPr/>
          </p:nvSpPr>
          <p:spPr bwMode="auto">
            <a:xfrm>
              <a:off x="2160" y="3696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44" name="Oval 75"/>
            <p:cNvSpPr>
              <a:spLocks noChangeArrowheads="1"/>
            </p:cNvSpPr>
            <p:nvPr/>
          </p:nvSpPr>
          <p:spPr bwMode="auto">
            <a:xfrm>
              <a:off x="2208" y="3504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45" name="Oval 76"/>
            <p:cNvSpPr>
              <a:spLocks noChangeArrowheads="1"/>
            </p:cNvSpPr>
            <p:nvPr/>
          </p:nvSpPr>
          <p:spPr bwMode="auto">
            <a:xfrm>
              <a:off x="2208" y="3312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46" name="Oval 77"/>
            <p:cNvSpPr>
              <a:spLocks noChangeArrowheads="1"/>
            </p:cNvSpPr>
            <p:nvPr/>
          </p:nvSpPr>
          <p:spPr bwMode="auto">
            <a:xfrm>
              <a:off x="2112" y="3216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47" name="Oval 78"/>
            <p:cNvSpPr>
              <a:spLocks noChangeArrowheads="1"/>
            </p:cNvSpPr>
            <p:nvPr/>
          </p:nvSpPr>
          <p:spPr bwMode="auto">
            <a:xfrm>
              <a:off x="2304" y="3072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48" name="Oval 79"/>
            <p:cNvSpPr>
              <a:spLocks noChangeArrowheads="1"/>
            </p:cNvSpPr>
            <p:nvPr/>
          </p:nvSpPr>
          <p:spPr bwMode="auto">
            <a:xfrm>
              <a:off x="1824" y="3264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49" name="Oval 80"/>
            <p:cNvSpPr>
              <a:spLocks noChangeArrowheads="1"/>
            </p:cNvSpPr>
            <p:nvPr/>
          </p:nvSpPr>
          <p:spPr bwMode="auto">
            <a:xfrm>
              <a:off x="1872" y="3552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50" name="Oval 81"/>
            <p:cNvSpPr>
              <a:spLocks noChangeArrowheads="1"/>
            </p:cNvSpPr>
            <p:nvPr/>
          </p:nvSpPr>
          <p:spPr bwMode="auto">
            <a:xfrm>
              <a:off x="1488" y="3456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51" name="Oval 82"/>
            <p:cNvSpPr>
              <a:spLocks noChangeArrowheads="1"/>
            </p:cNvSpPr>
            <p:nvPr/>
          </p:nvSpPr>
          <p:spPr bwMode="auto">
            <a:xfrm>
              <a:off x="1440" y="3312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52" name="Oval 83"/>
            <p:cNvSpPr>
              <a:spLocks noChangeArrowheads="1"/>
            </p:cNvSpPr>
            <p:nvPr/>
          </p:nvSpPr>
          <p:spPr bwMode="auto">
            <a:xfrm>
              <a:off x="1392" y="3072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53" name="Oval 84"/>
            <p:cNvSpPr>
              <a:spLocks noChangeArrowheads="1"/>
            </p:cNvSpPr>
            <p:nvPr/>
          </p:nvSpPr>
          <p:spPr bwMode="auto">
            <a:xfrm>
              <a:off x="1248" y="3360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54" name="Oval 85"/>
            <p:cNvSpPr>
              <a:spLocks noChangeArrowheads="1"/>
            </p:cNvSpPr>
            <p:nvPr/>
          </p:nvSpPr>
          <p:spPr bwMode="auto">
            <a:xfrm>
              <a:off x="624" y="3648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55" name="Oval 86"/>
            <p:cNvSpPr>
              <a:spLocks noChangeArrowheads="1"/>
            </p:cNvSpPr>
            <p:nvPr/>
          </p:nvSpPr>
          <p:spPr bwMode="auto">
            <a:xfrm>
              <a:off x="672" y="3072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56" name="Oval 87"/>
            <p:cNvSpPr>
              <a:spLocks noChangeArrowheads="1"/>
            </p:cNvSpPr>
            <p:nvPr/>
          </p:nvSpPr>
          <p:spPr bwMode="auto">
            <a:xfrm>
              <a:off x="960" y="2976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57" name="Oval 88"/>
            <p:cNvSpPr>
              <a:spLocks noChangeArrowheads="1"/>
            </p:cNvSpPr>
            <p:nvPr/>
          </p:nvSpPr>
          <p:spPr bwMode="auto">
            <a:xfrm>
              <a:off x="1056" y="2832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58" name="Oval 89"/>
            <p:cNvSpPr>
              <a:spLocks noChangeArrowheads="1"/>
            </p:cNvSpPr>
            <p:nvPr/>
          </p:nvSpPr>
          <p:spPr bwMode="auto">
            <a:xfrm>
              <a:off x="576" y="2784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59" name="Oval 90"/>
            <p:cNvSpPr>
              <a:spLocks noChangeArrowheads="1"/>
            </p:cNvSpPr>
            <p:nvPr/>
          </p:nvSpPr>
          <p:spPr bwMode="auto">
            <a:xfrm>
              <a:off x="1632" y="2976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94" name="Espaço Reservado para Número de Slide 9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24</a:t>
            </a:fld>
            <a:endParaRPr 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1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55" grpId="0" build="p" autoUpdateAnimBg="0" advAuto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530" name="AutoShape 2"/>
          <p:cNvSpPr>
            <a:spLocks noChangeArrowheads="1"/>
          </p:cNvSpPr>
          <p:nvPr/>
        </p:nvSpPr>
        <p:spPr bwMode="auto">
          <a:xfrm>
            <a:off x="0" y="2349500"/>
            <a:ext cx="9144000" cy="1943100"/>
          </a:xfrm>
          <a:prstGeom prst="flowChartPreparation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0653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sinteticamente...</a:t>
            </a:r>
            <a:endParaRPr lang="pt-BR" dirty="0"/>
          </a:p>
        </p:txBody>
      </p:sp>
      <p:sp>
        <p:nvSpPr>
          <p:cNvPr id="406532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pt-BR" dirty="0"/>
              <a:t>Pontos Críticos são:</a:t>
            </a:r>
          </a:p>
          <a:p>
            <a:pPr eaLnBrk="1" hangingPunct="1">
              <a:spcBef>
                <a:spcPct val="50000"/>
              </a:spcBef>
            </a:pPr>
            <a:endParaRPr lang="pt-BR" dirty="0"/>
          </a:p>
          <a:p>
            <a:pPr algn="ctr"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pt-BR" dirty="0"/>
              <a:t>Locais onde ocorre um </a:t>
            </a:r>
            <a:r>
              <a:rPr lang="pt-BR" b="1" dirty="0"/>
              <a:t>número de acidentes</a:t>
            </a:r>
            <a:r>
              <a:rPr lang="pt-BR" dirty="0"/>
              <a:t> </a:t>
            </a:r>
            <a:r>
              <a:rPr lang="pt-BR" b="1" dirty="0"/>
              <a:t>superior</a:t>
            </a:r>
            <a:r>
              <a:rPr lang="pt-BR" dirty="0"/>
              <a:t> ao que pode ser atribuído </a:t>
            </a:r>
            <a:r>
              <a:rPr lang="pt-BR" b="1" dirty="0"/>
              <a:t>ao</a:t>
            </a:r>
            <a:r>
              <a:rPr lang="pt-BR" dirty="0"/>
              <a:t> </a:t>
            </a:r>
            <a:r>
              <a:rPr lang="pt-BR" b="1" dirty="0"/>
              <a:t>ACASO</a:t>
            </a:r>
            <a:r>
              <a:rPr lang="pt-BR" dirty="0"/>
              <a:t>.</a:t>
            </a:r>
          </a:p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25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2"/>
          <p:cNvSpPr>
            <a:spLocks noGrp="1" noChangeArrowheads="1"/>
          </p:cNvSpPr>
          <p:nvPr>
            <p:ph type="title"/>
          </p:nvPr>
        </p:nvSpPr>
        <p:spPr>
          <a:xfrm>
            <a:off x="281354" y="304800"/>
            <a:ext cx="8862646" cy="6096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pt-BR" b="1" dirty="0" smtClean="0">
                <a:solidFill>
                  <a:srgbClr val="FF9900"/>
                </a:solidFill>
              </a:rPr>
              <a:t>Como identificar Pontos Críticos?</a:t>
            </a:r>
            <a:endParaRPr lang="pt-BR" b="1" dirty="0">
              <a:solidFill>
                <a:srgbClr val="FF9900"/>
              </a:solidFill>
            </a:endParaRPr>
          </a:p>
        </p:txBody>
      </p:sp>
      <p:sp>
        <p:nvSpPr>
          <p:cNvPr id="407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01080" cy="487375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pt-BR" dirty="0" smtClean="0"/>
              <a:t>Basta </a:t>
            </a:r>
            <a:r>
              <a:rPr lang="pt-BR" dirty="0"/>
              <a:t>comparar:</a:t>
            </a:r>
          </a:p>
          <a:p>
            <a:pPr>
              <a:lnSpc>
                <a:spcPct val="90000"/>
              </a:lnSpc>
            </a:pPr>
            <a:endParaRPr lang="pt-BR" dirty="0"/>
          </a:p>
          <a:p>
            <a:pPr>
              <a:lnSpc>
                <a:spcPct val="90000"/>
              </a:lnSpc>
            </a:pPr>
            <a:endParaRPr lang="pt-BR" dirty="0"/>
          </a:p>
          <a:p>
            <a:pPr>
              <a:lnSpc>
                <a:spcPct val="90000"/>
              </a:lnSpc>
            </a:pPr>
            <a:endParaRPr lang="pt-BR" dirty="0"/>
          </a:p>
          <a:p>
            <a:pPr>
              <a:lnSpc>
                <a:spcPct val="90000"/>
              </a:lnSpc>
            </a:pPr>
            <a:endParaRPr lang="pt-BR" dirty="0"/>
          </a:p>
          <a:p>
            <a:pPr>
              <a:lnSpc>
                <a:spcPct val="90000"/>
              </a:lnSpc>
            </a:pPr>
            <a:endParaRPr lang="pt-BR" dirty="0"/>
          </a:p>
          <a:p>
            <a:pPr>
              <a:lnSpc>
                <a:spcPct val="90000"/>
              </a:lnSpc>
            </a:pPr>
            <a:endParaRPr lang="pt-BR" dirty="0"/>
          </a:p>
          <a:p>
            <a:pPr>
              <a:lnSpc>
                <a:spcPct val="90000"/>
              </a:lnSpc>
            </a:pPr>
            <a:r>
              <a:rPr lang="pt-BR" dirty="0"/>
              <a:t>Sempre que</a:t>
            </a:r>
            <a:r>
              <a:rPr lang="pt-BR" dirty="0">
                <a:solidFill>
                  <a:srgbClr val="CC3300"/>
                </a:solidFill>
              </a:rPr>
              <a:t> </a:t>
            </a:r>
            <a:r>
              <a:rPr lang="pt-BR" b="1" dirty="0">
                <a:solidFill>
                  <a:srgbClr val="CC3300"/>
                </a:solidFill>
              </a:rPr>
              <a:t>OCORRIDO</a:t>
            </a:r>
            <a:r>
              <a:rPr lang="pt-BR" dirty="0"/>
              <a:t> </a:t>
            </a:r>
            <a:r>
              <a:rPr lang="pt-BR" b="1" dirty="0">
                <a:solidFill>
                  <a:srgbClr val="FF9900"/>
                </a:solidFill>
              </a:rPr>
              <a:t>&gt; </a:t>
            </a:r>
            <a:r>
              <a:rPr lang="pt-BR" b="1" dirty="0">
                <a:solidFill>
                  <a:srgbClr val="CC3300"/>
                </a:solidFill>
              </a:rPr>
              <a:t>ACASO </a:t>
            </a:r>
            <a:r>
              <a:rPr lang="pt-BR" dirty="0"/>
              <a:t>é </a:t>
            </a:r>
            <a:r>
              <a:rPr lang="pt-BR" u="sng" dirty="0"/>
              <a:t>Ponto </a:t>
            </a:r>
            <a:r>
              <a:rPr lang="pt-BR" u="sng" dirty="0" smtClean="0"/>
              <a:t>Crítico</a:t>
            </a:r>
            <a:endParaRPr lang="pt-BR" u="sng" dirty="0"/>
          </a:p>
          <a:p>
            <a:pPr>
              <a:lnSpc>
                <a:spcPct val="90000"/>
              </a:lnSpc>
            </a:pPr>
            <a:endParaRPr lang="pt-BR" dirty="0"/>
          </a:p>
        </p:txBody>
      </p:sp>
      <p:sp>
        <p:nvSpPr>
          <p:cNvPr id="407556" name="Rectangle 4"/>
          <p:cNvSpPr>
            <a:spLocks noChangeArrowheads="1"/>
          </p:cNvSpPr>
          <p:nvPr/>
        </p:nvSpPr>
        <p:spPr bwMode="auto">
          <a:xfrm>
            <a:off x="1049216" y="2924175"/>
            <a:ext cx="3056792" cy="923330"/>
          </a:xfrm>
          <a:prstGeom prst="rect">
            <a:avLst/>
          </a:prstGeom>
          <a:noFill/>
          <a:ln w="9525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pt-BR"/>
              <a:t>Número de acidentes esperados ao </a:t>
            </a:r>
            <a:r>
              <a:rPr lang="pt-BR" b="1">
                <a:solidFill>
                  <a:srgbClr val="CC3300"/>
                </a:solidFill>
              </a:rPr>
              <a:t>ACASO</a:t>
            </a:r>
            <a:r>
              <a:rPr lang="pt-BR"/>
              <a:t> em um determinado local</a:t>
            </a:r>
          </a:p>
        </p:txBody>
      </p:sp>
      <p:sp>
        <p:nvSpPr>
          <p:cNvPr id="407557" name="Rectangle 5"/>
          <p:cNvSpPr>
            <a:spLocks noChangeArrowheads="1"/>
          </p:cNvSpPr>
          <p:nvPr/>
        </p:nvSpPr>
        <p:spPr bwMode="auto">
          <a:xfrm>
            <a:off x="5502520" y="2924175"/>
            <a:ext cx="2392973" cy="1200329"/>
          </a:xfrm>
          <a:prstGeom prst="rect">
            <a:avLst/>
          </a:prstGeom>
          <a:noFill/>
          <a:ln w="9525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pt-BR"/>
              <a:t>Número de acidentes </a:t>
            </a:r>
            <a:r>
              <a:rPr lang="pt-BR" b="1">
                <a:solidFill>
                  <a:srgbClr val="CC3300"/>
                </a:solidFill>
              </a:rPr>
              <a:t>OCORRIDOS</a:t>
            </a:r>
            <a:r>
              <a:rPr lang="pt-BR"/>
              <a:t> nesse local</a:t>
            </a:r>
          </a:p>
        </p:txBody>
      </p:sp>
      <p:sp>
        <p:nvSpPr>
          <p:cNvPr id="407558" name="Text Box 6"/>
          <p:cNvSpPr txBox="1">
            <a:spLocks noChangeArrowheads="1"/>
          </p:cNvSpPr>
          <p:nvPr/>
        </p:nvSpPr>
        <p:spPr bwMode="auto">
          <a:xfrm>
            <a:off x="4637943" y="3500439"/>
            <a:ext cx="930519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4000">
                <a:solidFill>
                  <a:srgbClr val="FF9900"/>
                </a:solidFill>
              </a:rPr>
              <a:t>X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26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9" name="Rectangle 3"/>
          <p:cNvSpPr>
            <a:spLocks noGrp="1" noChangeArrowheads="1"/>
          </p:cNvSpPr>
          <p:nvPr>
            <p:ph type="title"/>
          </p:nvPr>
        </p:nvSpPr>
        <p:spPr>
          <a:xfrm>
            <a:off x="281355" y="304800"/>
            <a:ext cx="8478715" cy="609600"/>
          </a:xfrm>
        </p:spPr>
        <p:txBody>
          <a:bodyPr>
            <a:normAutofit/>
          </a:bodyPr>
          <a:lstStyle/>
          <a:p>
            <a:endParaRPr lang="pt-BR" sz="2800" dirty="0"/>
          </a:p>
        </p:txBody>
      </p:sp>
      <p:sp>
        <p:nvSpPr>
          <p:cNvPr id="408580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A questão é?</a:t>
            </a:r>
          </a:p>
          <a:p>
            <a:pPr>
              <a:buFont typeface="Wingdings" pitchFamily="2" charset="2"/>
              <a:buNone/>
            </a:pPr>
            <a:endParaRPr lang="pt-BR" dirty="0"/>
          </a:p>
          <a:p>
            <a:pPr>
              <a:buFont typeface="Wingdings" pitchFamily="2" charset="2"/>
              <a:buNone/>
            </a:pPr>
            <a:endParaRPr lang="pt-BR" dirty="0"/>
          </a:p>
          <a:p>
            <a:pPr>
              <a:buFont typeface="Wingdings" pitchFamily="2" charset="2"/>
              <a:buNone/>
            </a:pPr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1071538" y="2714620"/>
            <a:ext cx="6429404" cy="14465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pt-BR" sz="4400" dirty="0" smtClean="0"/>
              <a:t>Como calcular o que é esperado ao ACASO?</a:t>
            </a:r>
            <a:endParaRPr lang="pt-BR" sz="4400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27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42844" y="274638"/>
            <a:ext cx="8715436" cy="1143000"/>
          </a:xfrm>
        </p:spPr>
        <p:txBody>
          <a:bodyPr>
            <a:normAutofit/>
          </a:bodyPr>
          <a:lstStyle/>
          <a:p>
            <a:r>
              <a:rPr lang="pt-BR" sz="2800" dirty="0" smtClean="0"/>
              <a:t>Acidentes Esperados  X  Acidentes Observados</a:t>
            </a:r>
            <a:r>
              <a:rPr lang="pt-BR" sz="28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pt-BR" sz="2800" dirty="0"/>
          </a:p>
        </p:txBody>
      </p:sp>
      <p:sp>
        <p:nvSpPr>
          <p:cNvPr id="142339" name="Text Box 1027"/>
          <p:cNvSpPr txBox="1">
            <a:spLocks noChangeArrowheads="1"/>
          </p:cNvSpPr>
          <p:nvPr/>
        </p:nvSpPr>
        <p:spPr bwMode="auto">
          <a:xfrm>
            <a:off x="642910" y="1857364"/>
            <a:ext cx="7391400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Char char="•"/>
            </a:pPr>
            <a:r>
              <a:rPr lang="pt-BR" sz="2800" dirty="0">
                <a:cs typeface="Times New Roman" pitchFamily="18" charset="0"/>
              </a:rPr>
              <a:t> A quantidade de acidentes “devida ao acaso</a:t>
            </a:r>
            <a:r>
              <a:rPr lang="pt-BR" sz="2800" dirty="0" smtClean="0">
                <a:cs typeface="Times New Roman" pitchFamily="18" charset="0"/>
              </a:rPr>
              <a:t>” </a:t>
            </a:r>
            <a:r>
              <a:rPr lang="pt-BR" sz="2800" b="1" dirty="0" smtClean="0">
                <a:solidFill>
                  <a:srgbClr val="FF9900"/>
                </a:solidFill>
                <a:cs typeface="Times New Roman" pitchFamily="18" charset="0"/>
              </a:rPr>
              <a:t>(esperados)</a:t>
            </a:r>
            <a:r>
              <a:rPr lang="pt-BR" sz="2800" dirty="0" smtClean="0">
                <a:cs typeface="Times New Roman" pitchFamily="18" charset="0"/>
              </a:rPr>
              <a:t> pode </a:t>
            </a:r>
            <a:r>
              <a:rPr lang="pt-BR" sz="2800" dirty="0">
                <a:cs typeface="Times New Roman" pitchFamily="18" charset="0"/>
              </a:rPr>
              <a:t>ser estimada através de </a:t>
            </a:r>
            <a:r>
              <a:rPr lang="pt-BR" sz="2800" b="1" dirty="0">
                <a:solidFill>
                  <a:srgbClr val="CC3300"/>
                </a:solidFill>
                <a:cs typeface="Times New Roman" pitchFamily="18" charset="0"/>
              </a:rPr>
              <a:t>métodos estatísticos</a:t>
            </a:r>
            <a:r>
              <a:rPr lang="pt-BR" sz="2800" dirty="0">
                <a:cs typeface="Times New Roman" pitchFamily="18" charset="0"/>
              </a:rPr>
              <a:t> com base em </a:t>
            </a:r>
            <a:r>
              <a:rPr lang="pt-BR" sz="2800" b="1" dirty="0">
                <a:solidFill>
                  <a:srgbClr val="FF9900"/>
                </a:solidFill>
                <a:cs typeface="Times New Roman" pitchFamily="18" charset="0"/>
              </a:rPr>
              <a:t>dados dos </a:t>
            </a:r>
            <a:r>
              <a:rPr lang="pt-BR" sz="2800" b="1" dirty="0" smtClean="0">
                <a:solidFill>
                  <a:srgbClr val="FF9900"/>
                </a:solidFill>
                <a:cs typeface="Times New Roman" pitchFamily="18" charset="0"/>
              </a:rPr>
              <a:t>acidentes observados</a:t>
            </a:r>
            <a:r>
              <a:rPr lang="pt-BR" sz="2800" dirty="0" smtClean="0">
                <a:cs typeface="Times New Roman" pitchFamily="18" charset="0"/>
              </a:rPr>
              <a:t>.</a:t>
            </a:r>
            <a:endParaRPr lang="pt-BR" sz="2800" dirty="0">
              <a:cs typeface="Times New Roman" pitchFamily="18" charset="0"/>
            </a:endParaRPr>
          </a:p>
          <a:p>
            <a:pPr algn="l">
              <a:spcBef>
                <a:spcPct val="50000"/>
              </a:spcBef>
              <a:buFontTx/>
              <a:buChar char="•"/>
            </a:pPr>
            <a:endParaRPr lang="pt-BR" sz="2800" dirty="0">
              <a:cs typeface="Times New Roman" pitchFamily="18" charset="0"/>
            </a:endParaRPr>
          </a:p>
        </p:txBody>
      </p:sp>
      <p:grpSp>
        <p:nvGrpSpPr>
          <p:cNvPr id="2" name="Group 1028"/>
          <p:cNvGrpSpPr>
            <a:grpSpLocks/>
          </p:cNvGrpSpPr>
          <p:nvPr/>
        </p:nvGrpSpPr>
        <p:grpSpPr bwMode="auto">
          <a:xfrm>
            <a:off x="1096963" y="4572000"/>
            <a:ext cx="7589837" cy="1752600"/>
            <a:chOff x="1728" y="7056"/>
            <a:chExt cx="8208" cy="1962"/>
          </a:xfrm>
        </p:grpSpPr>
        <p:grpSp>
          <p:nvGrpSpPr>
            <p:cNvPr id="3" name="Group 1029"/>
            <p:cNvGrpSpPr>
              <a:grpSpLocks/>
            </p:cNvGrpSpPr>
            <p:nvPr/>
          </p:nvGrpSpPr>
          <p:grpSpPr bwMode="auto">
            <a:xfrm>
              <a:off x="1728" y="7056"/>
              <a:ext cx="4896" cy="1962"/>
              <a:chOff x="1728" y="7041"/>
              <a:chExt cx="4896" cy="1962"/>
            </a:xfrm>
          </p:grpSpPr>
          <p:grpSp>
            <p:nvGrpSpPr>
              <p:cNvPr id="4" name="Group 1030"/>
              <p:cNvGrpSpPr>
                <a:grpSpLocks/>
              </p:cNvGrpSpPr>
              <p:nvPr/>
            </p:nvGrpSpPr>
            <p:grpSpPr bwMode="auto">
              <a:xfrm>
                <a:off x="2448" y="7142"/>
                <a:ext cx="3744" cy="1440"/>
                <a:chOff x="2448" y="6912"/>
                <a:chExt cx="3744" cy="1440"/>
              </a:xfrm>
            </p:grpSpPr>
            <p:sp>
              <p:nvSpPr>
                <p:cNvPr id="142343" name="Line 1031"/>
                <p:cNvSpPr>
                  <a:spLocks noChangeShapeType="1"/>
                </p:cNvSpPr>
                <p:nvPr/>
              </p:nvSpPr>
              <p:spPr bwMode="auto">
                <a:xfrm flipV="1">
                  <a:off x="2448" y="7056"/>
                  <a:ext cx="0" cy="129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42344" name="Line 1032"/>
                <p:cNvSpPr>
                  <a:spLocks noChangeShapeType="1"/>
                </p:cNvSpPr>
                <p:nvPr/>
              </p:nvSpPr>
              <p:spPr bwMode="auto">
                <a:xfrm>
                  <a:off x="2448" y="8352"/>
                  <a:ext cx="3744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42345" name="Freeform 1033"/>
                <p:cNvSpPr>
                  <a:spLocks/>
                </p:cNvSpPr>
                <p:nvPr/>
              </p:nvSpPr>
              <p:spPr bwMode="auto">
                <a:xfrm>
                  <a:off x="2736" y="6912"/>
                  <a:ext cx="2880" cy="1296"/>
                </a:xfrm>
                <a:custGeom>
                  <a:avLst/>
                  <a:gdLst/>
                  <a:ahLst/>
                  <a:cxnLst>
                    <a:cxn ang="0">
                      <a:pos x="0" y="864"/>
                    </a:cxn>
                    <a:cxn ang="0">
                      <a:pos x="144" y="288"/>
                    </a:cxn>
                    <a:cxn ang="0">
                      <a:pos x="144" y="1152"/>
                    </a:cxn>
                    <a:cxn ang="0">
                      <a:pos x="576" y="432"/>
                    </a:cxn>
                    <a:cxn ang="0">
                      <a:pos x="720" y="720"/>
                    </a:cxn>
                    <a:cxn ang="0">
                      <a:pos x="1008" y="144"/>
                    </a:cxn>
                    <a:cxn ang="0">
                      <a:pos x="1440" y="1152"/>
                    </a:cxn>
                    <a:cxn ang="0">
                      <a:pos x="1872" y="288"/>
                    </a:cxn>
                    <a:cxn ang="0">
                      <a:pos x="2160" y="864"/>
                    </a:cxn>
                    <a:cxn ang="0">
                      <a:pos x="2448" y="0"/>
                    </a:cxn>
                    <a:cxn ang="0">
                      <a:pos x="2880" y="1296"/>
                    </a:cxn>
                  </a:cxnLst>
                  <a:rect l="0" t="0" r="r" b="b"/>
                  <a:pathLst>
                    <a:path w="2880" h="1296">
                      <a:moveTo>
                        <a:pt x="0" y="864"/>
                      </a:moveTo>
                      <a:lnTo>
                        <a:pt x="144" y="288"/>
                      </a:lnTo>
                      <a:lnTo>
                        <a:pt x="144" y="1152"/>
                      </a:lnTo>
                      <a:lnTo>
                        <a:pt x="576" y="432"/>
                      </a:lnTo>
                      <a:lnTo>
                        <a:pt x="720" y="720"/>
                      </a:lnTo>
                      <a:lnTo>
                        <a:pt x="1008" y="144"/>
                      </a:lnTo>
                      <a:lnTo>
                        <a:pt x="1440" y="1152"/>
                      </a:lnTo>
                      <a:lnTo>
                        <a:pt x="1872" y="288"/>
                      </a:lnTo>
                      <a:lnTo>
                        <a:pt x="2160" y="864"/>
                      </a:lnTo>
                      <a:lnTo>
                        <a:pt x="2448" y="0"/>
                      </a:lnTo>
                      <a:lnTo>
                        <a:pt x="2880" y="1296"/>
                      </a:ln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42346" name="Line 1034"/>
                <p:cNvSpPr>
                  <a:spLocks noChangeShapeType="1"/>
                </p:cNvSpPr>
                <p:nvPr/>
              </p:nvSpPr>
              <p:spPr bwMode="auto">
                <a:xfrm>
                  <a:off x="2448" y="7632"/>
                  <a:ext cx="3312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</p:grpSp>
          <p:sp>
            <p:nvSpPr>
              <p:cNvPr id="142347" name="Text Box 1035"/>
              <p:cNvSpPr txBox="1">
                <a:spLocks noChangeArrowheads="1"/>
              </p:cNvSpPr>
              <p:nvPr/>
            </p:nvSpPr>
            <p:spPr bwMode="auto">
              <a:xfrm>
                <a:off x="1728" y="7041"/>
                <a:ext cx="1008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 eaLnBrk="0" hangingPunct="0"/>
                <a:r>
                  <a:rPr lang="pt-BR" sz="1200"/>
                  <a:t>colisões</a:t>
                </a:r>
              </a:p>
            </p:txBody>
          </p:sp>
          <p:sp>
            <p:nvSpPr>
              <p:cNvPr id="142348" name="Text Box 1036"/>
              <p:cNvSpPr txBox="1">
                <a:spLocks noChangeArrowheads="1"/>
              </p:cNvSpPr>
              <p:nvPr/>
            </p:nvSpPr>
            <p:spPr bwMode="auto">
              <a:xfrm>
                <a:off x="5760" y="8571"/>
                <a:ext cx="864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 eaLnBrk="0" hangingPunct="0"/>
                <a:r>
                  <a:rPr lang="pt-BR" sz="1200"/>
                  <a:t>tempo</a:t>
                </a:r>
              </a:p>
            </p:txBody>
          </p:sp>
        </p:grpSp>
        <p:sp>
          <p:nvSpPr>
            <p:cNvPr id="142349" name="Text Box 1037"/>
            <p:cNvSpPr txBox="1">
              <a:spLocks noChangeArrowheads="1"/>
            </p:cNvSpPr>
            <p:nvPr/>
          </p:nvSpPr>
          <p:spPr bwMode="auto">
            <a:xfrm>
              <a:off x="6624" y="7362"/>
              <a:ext cx="3312" cy="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r>
                <a:rPr lang="pt-BR" sz="1200"/>
                <a:t>Quantidade de acidentes “esperada  ao  acaso”</a:t>
              </a:r>
            </a:p>
            <a:p>
              <a:pPr algn="l" eaLnBrk="0" hangingPunct="0"/>
              <a:endParaRPr lang="pt-BR" sz="1200"/>
            </a:p>
          </p:txBody>
        </p:sp>
        <p:sp>
          <p:nvSpPr>
            <p:cNvPr id="142350" name="Line 1038"/>
            <p:cNvSpPr>
              <a:spLocks noChangeShapeType="1"/>
            </p:cNvSpPr>
            <p:nvPr/>
          </p:nvSpPr>
          <p:spPr bwMode="auto">
            <a:xfrm flipV="1">
              <a:off x="5850" y="7737"/>
              <a:ext cx="720" cy="14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5" name="Espaço Reservado para Número de Slide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28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44" y="762000"/>
            <a:ext cx="9001156" cy="1143000"/>
          </a:xfrm>
        </p:spPr>
        <p:txBody>
          <a:bodyPr/>
          <a:lstStyle/>
          <a:p>
            <a:r>
              <a:rPr lang="pt-BR" sz="2800" dirty="0"/>
              <a:t>Acidentes Esperados  X  Acidentes Observados</a:t>
            </a:r>
            <a:r>
              <a:rPr lang="pt-BR" sz="28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41316" name="Rectangle 4"/>
          <p:cNvSpPr>
            <a:spLocks noChangeArrowheads="1"/>
          </p:cNvSpPr>
          <p:nvPr/>
        </p:nvSpPr>
        <p:spPr bwMode="auto">
          <a:xfrm>
            <a:off x="357158" y="2143116"/>
            <a:ext cx="3876676" cy="923330"/>
          </a:xfrm>
          <a:prstGeom prst="rect">
            <a:avLst/>
          </a:prstGeom>
          <a:solidFill>
            <a:srgbClr val="009900"/>
          </a:solidFill>
          <a:ln w="9525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 wrap="square" lIns="0" rIns="0">
            <a:spAutoFit/>
          </a:bodyPr>
          <a:lstStyle/>
          <a:p>
            <a:r>
              <a:rPr lang="pt-BR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n</a:t>
            </a:r>
            <a:r>
              <a:rPr lang="pt-BR" b="1" u="sng" baseline="30000" dirty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o</a:t>
            </a:r>
            <a:r>
              <a:rPr lang="pt-BR" b="1" baseline="30000" dirty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pt-BR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de acidentes observados</a:t>
            </a:r>
            <a:r>
              <a:rPr lang="pt-BR" b="1" dirty="0">
                <a:solidFill>
                  <a:schemeClr val="bg1"/>
                </a:solidFill>
                <a:cs typeface="Times New Roman" pitchFamily="18" charset="0"/>
              </a:rPr>
              <a:t> possuem forte componente randômico</a:t>
            </a:r>
          </a:p>
        </p:txBody>
      </p:sp>
      <p:sp>
        <p:nvSpPr>
          <p:cNvPr id="141317" name="Rectangle 5"/>
          <p:cNvSpPr>
            <a:spLocks noChangeArrowheads="1"/>
          </p:cNvSpPr>
          <p:nvPr/>
        </p:nvSpPr>
        <p:spPr bwMode="auto">
          <a:xfrm>
            <a:off x="1643042" y="3429000"/>
            <a:ext cx="4572032" cy="646331"/>
          </a:xfrm>
          <a:prstGeom prst="rect">
            <a:avLst/>
          </a:prstGeom>
          <a:solidFill>
            <a:srgbClr val="009900"/>
          </a:solidFill>
          <a:ln w="9525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chemeClr val="bg1"/>
                </a:solidFill>
                <a:cs typeface="Times New Roman" pitchFamily="18" charset="0"/>
              </a:rPr>
              <a:t>deve-se usar </a:t>
            </a:r>
            <a:r>
              <a:rPr lang="pt-BR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n</a:t>
            </a:r>
            <a:r>
              <a:rPr lang="pt-BR" b="1" u="sng" baseline="30000" dirty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o</a:t>
            </a:r>
            <a:r>
              <a:rPr lang="pt-BR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acidentes esperados</a:t>
            </a:r>
            <a:r>
              <a:rPr lang="pt-BR" b="1" dirty="0">
                <a:solidFill>
                  <a:schemeClr val="bg1"/>
                </a:solidFill>
                <a:cs typeface="Times New Roman" pitchFamily="18" charset="0"/>
              </a:rPr>
              <a:t> para identificar pontos críticos</a:t>
            </a:r>
          </a:p>
        </p:txBody>
      </p:sp>
      <p:sp>
        <p:nvSpPr>
          <p:cNvPr id="141318" name="Rectangle 6"/>
          <p:cNvSpPr>
            <a:spLocks noChangeArrowheads="1"/>
          </p:cNvSpPr>
          <p:nvPr/>
        </p:nvSpPr>
        <p:spPr bwMode="auto">
          <a:xfrm>
            <a:off x="5000628" y="5286388"/>
            <a:ext cx="3810000" cy="1196975"/>
          </a:xfrm>
          <a:prstGeom prst="rect">
            <a:avLst/>
          </a:prstGeom>
          <a:solidFill>
            <a:srgbClr val="009900"/>
          </a:solidFill>
          <a:ln w="9525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BR" b="1">
                <a:solidFill>
                  <a:schemeClr val="bg1"/>
                </a:solidFill>
                <a:cs typeface="Times New Roman" pitchFamily="18" charset="0"/>
              </a:rPr>
              <a:t>necessário métodos confiáveis para estimar</a:t>
            </a:r>
            <a:r>
              <a:rPr lang="pt-BR" b="1">
                <a:cs typeface="Times New Roman" pitchFamily="18" charset="0"/>
              </a:rPr>
              <a:t> </a:t>
            </a:r>
          </a:p>
          <a:p>
            <a:r>
              <a:rPr lang="pt-BR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n</a:t>
            </a:r>
            <a:r>
              <a:rPr lang="pt-BR" b="1" u="sng" baseline="3000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o</a:t>
            </a:r>
            <a:r>
              <a:rPr lang="pt-BR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acidentes esperados</a:t>
            </a:r>
          </a:p>
        </p:txBody>
      </p: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6357950" y="4572008"/>
            <a:ext cx="1371600" cy="685800"/>
            <a:chOff x="3792" y="2496"/>
            <a:chExt cx="864" cy="432"/>
          </a:xfrm>
          <a:solidFill>
            <a:schemeClr val="accent1"/>
          </a:solidFill>
        </p:grpSpPr>
        <p:sp>
          <p:nvSpPr>
            <p:cNvPr id="141323" name="AutoShape 11"/>
            <p:cNvSpPr>
              <a:spLocks noChangeArrowheads="1"/>
            </p:cNvSpPr>
            <p:nvPr/>
          </p:nvSpPr>
          <p:spPr bwMode="auto">
            <a:xfrm>
              <a:off x="3840" y="2496"/>
              <a:ext cx="720" cy="432"/>
            </a:xfrm>
            <a:prstGeom prst="downArrowCallout">
              <a:avLst>
                <a:gd name="adj1" fmla="val 41667"/>
                <a:gd name="adj2" fmla="val 41667"/>
                <a:gd name="adj3" fmla="val 16667"/>
                <a:gd name="adj4" fmla="val 66667"/>
              </a:avLst>
            </a:prstGeom>
            <a:grpFill/>
            <a:ln w="9525">
              <a:solidFill>
                <a:srgbClr val="C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41321" name="Text Box 9"/>
            <p:cNvSpPr txBox="1">
              <a:spLocks noChangeArrowheads="1"/>
            </p:cNvSpPr>
            <p:nvPr/>
          </p:nvSpPr>
          <p:spPr bwMode="auto">
            <a:xfrm>
              <a:off x="3792" y="2496"/>
              <a:ext cx="864" cy="288"/>
            </a:xfrm>
            <a:prstGeom prst="rect">
              <a:avLst/>
            </a:prstGeom>
            <a:grpFill/>
            <a:ln w="9525">
              <a:solidFill>
                <a:srgbClr val="C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pt-BR" b="1"/>
                <a:t>Portanto</a:t>
              </a:r>
            </a:p>
          </p:txBody>
        </p:sp>
      </p:grpSp>
      <p:sp>
        <p:nvSpPr>
          <p:cNvPr id="12" name="Seta dobrada 11"/>
          <p:cNvSpPr/>
          <p:nvPr/>
        </p:nvSpPr>
        <p:spPr>
          <a:xfrm rot="5400000">
            <a:off x="4321967" y="2571744"/>
            <a:ext cx="785818" cy="71438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29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685800" y="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pt-BR" sz="2800" b="1" dirty="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11355" name="Rectangle 91"/>
          <p:cNvSpPr>
            <a:spLocks noChangeArrowheads="1"/>
          </p:cNvSpPr>
          <p:nvPr/>
        </p:nvSpPr>
        <p:spPr bwMode="auto">
          <a:xfrm>
            <a:off x="298450" y="1524000"/>
            <a:ext cx="8839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120000"/>
              </a:lnSpc>
              <a:spcBef>
                <a:spcPct val="20000"/>
              </a:spcBef>
            </a:pPr>
            <a:endParaRPr lang="pt-BR" b="1" dirty="0">
              <a:latin typeface="Arial" charset="0"/>
            </a:endParaRPr>
          </a:p>
        </p:txBody>
      </p:sp>
      <p:sp>
        <p:nvSpPr>
          <p:cNvPr id="92" name="Título 91"/>
          <p:cNvSpPr>
            <a:spLocks noGrp="1"/>
          </p:cNvSpPr>
          <p:nvPr>
            <p:ph type="title"/>
          </p:nvPr>
        </p:nvSpPr>
        <p:spPr>
          <a:xfrm>
            <a:off x="500034" y="0"/>
            <a:ext cx="74676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cs typeface="Times New Roman" pitchFamily="18" charset="0"/>
              </a:rPr>
              <a:t>Ocorrência dos Acidentes</a:t>
            </a:r>
          </a:p>
        </p:txBody>
      </p:sp>
      <p:sp>
        <p:nvSpPr>
          <p:cNvPr id="93" name="Espaço Reservado para Conteúdo 92"/>
          <p:cNvSpPr>
            <a:spLocks noGrp="1"/>
          </p:cNvSpPr>
          <p:nvPr>
            <p:ph sz="quarter" idx="1"/>
          </p:nvPr>
        </p:nvSpPr>
        <p:spPr>
          <a:xfrm>
            <a:off x="428596" y="1214422"/>
            <a:ext cx="7467600" cy="4873752"/>
          </a:xfrm>
        </p:spPr>
        <p:txBody>
          <a:bodyPr/>
          <a:lstStyle/>
          <a:p>
            <a:pPr algn="ctr">
              <a:lnSpc>
                <a:spcPct val="120000"/>
              </a:lnSpc>
              <a:spcBef>
                <a:spcPct val="20000"/>
              </a:spcBef>
            </a:pPr>
            <a:r>
              <a:rPr lang="pt-BR" dirty="0" smtClean="0">
                <a:solidFill>
                  <a:srgbClr val="FF0000"/>
                </a:solidFill>
                <a:latin typeface="Arial" charset="0"/>
              </a:rPr>
              <a:t>se o risco de acidentes fosse igual em todos os pontos de uma rede os </a:t>
            </a:r>
            <a:r>
              <a:rPr lang="pt-BR" dirty="0" smtClean="0">
                <a:solidFill>
                  <a:srgbClr val="006600"/>
                </a:solidFill>
                <a:latin typeface="Arial" charset="0"/>
              </a:rPr>
              <a:t>acidentes ocorreriam em pontos aleatórios</a:t>
            </a:r>
            <a:endParaRPr lang="pt-BR" dirty="0" smtClean="0">
              <a:latin typeface="Arial" charset="0"/>
            </a:endParaRPr>
          </a:p>
          <a:p>
            <a:pPr algn="ctr">
              <a:lnSpc>
                <a:spcPct val="120000"/>
              </a:lnSpc>
              <a:spcBef>
                <a:spcPct val="20000"/>
              </a:spcBef>
            </a:pPr>
            <a:endParaRPr lang="pt-BR" dirty="0" smtClean="0">
              <a:latin typeface="Arial" charset="0"/>
            </a:endParaRPr>
          </a:p>
          <a:p>
            <a:pPr algn="ctr">
              <a:lnSpc>
                <a:spcPct val="120000"/>
              </a:lnSpc>
              <a:spcBef>
                <a:spcPct val="20000"/>
              </a:spcBef>
            </a:pPr>
            <a:endParaRPr lang="pt-BR" dirty="0" smtClean="0">
              <a:latin typeface="Arial" charset="0"/>
            </a:endParaRPr>
          </a:p>
          <a:p>
            <a:endParaRPr lang="pt-BR" dirty="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57200" y="2514600"/>
            <a:ext cx="8458200" cy="4114800"/>
            <a:chOff x="288" y="1920"/>
            <a:chExt cx="5328" cy="2256"/>
          </a:xfrm>
        </p:grpSpPr>
        <p:sp>
          <p:nvSpPr>
            <p:cNvPr id="172" name="Freeform 5"/>
            <p:cNvSpPr>
              <a:spLocks/>
            </p:cNvSpPr>
            <p:nvPr/>
          </p:nvSpPr>
          <p:spPr bwMode="auto">
            <a:xfrm>
              <a:off x="432" y="1968"/>
              <a:ext cx="2592" cy="2016"/>
            </a:xfrm>
            <a:custGeom>
              <a:avLst/>
              <a:gdLst/>
              <a:ahLst/>
              <a:cxnLst>
                <a:cxn ang="0">
                  <a:pos x="2592" y="0"/>
                </a:cxn>
                <a:cxn ang="0">
                  <a:pos x="2064" y="288"/>
                </a:cxn>
                <a:cxn ang="0">
                  <a:pos x="1872" y="720"/>
                </a:cxn>
                <a:cxn ang="0">
                  <a:pos x="1776" y="1248"/>
                </a:cxn>
                <a:cxn ang="0">
                  <a:pos x="528" y="1488"/>
                </a:cxn>
                <a:cxn ang="0">
                  <a:pos x="0" y="2016"/>
                </a:cxn>
              </a:cxnLst>
              <a:rect l="0" t="0" r="r" b="b"/>
              <a:pathLst>
                <a:path w="2592" h="2016">
                  <a:moveTo>
                    <a:pt x="2592" y="0"/>
                  </a:moveTo>
                  <a:cubicBezTo>
                    <a:pt x="2388" y="84"/>
                    <a:pt x="2184" y="168"/>
                    <a:pt x="2064" y="288"/>
                  </a:cubicBezTo>
                  <a:cubicBezTo>
                    <a:pt x="1944" y="408"/>
                    <a:pt x="1920" y="560"/>
                    <a:pt x="1872" y="720"/>
                  </a:cubicBezTo>
                  <a:cubicBezTo>
                    <a:pt x="1824" y="880"/>
                    <a:pt x="2000" y="1120"/>
                    <a:pt x="1776" y="1248"/>
                  </a:cubicBezTo>
                  <a:cubicBezTo>
                    <a:pt x="1552" y="1376"/>
                    <a:pt x="824" y="1360"/>
                    <a:pt x="528" y="1488"/>
                  </a:cubicBezTo>
                  <a:cubicBezTo>
                    <a:pt x="232" y="1616"/>
                    <a:pt x="116" y="1816"/>
                    <a:pt x="0" y="2016"/>
                  </a:cubicBezTo>
                </a:path>
              </a:pathLst>
            </a:custGeom>
            <a:noFill/>
            <a:ln w="38100" cap="flat" cmpd="sng">
              <a:solidFill>
                <a:srgbClr val="808080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73" name="Freeform 6"/>
            <p:cNvSpPr>
              <a:spLocks/>
            </p:cNvSpPr>
            <p:nvPr/>
          </p:nvSpPr>
          <p:spPr bwMode="auto">
            <a:xfrm>
              <a:off x="2544" y="1920"/>
              <a:ext cx="2016" cy="2160"/>
            </a:xfrm>
            <a:custGeom>
              <a:avLst/>
              <a:gdLst/>
              <a:ahLst/>
              <a:cxnLst>
                <a:cxn ang="0">
                  <a:pos x="2016" y="0"/>
                </a:cxn>
                <a:cxn ang="0">
                  <a:pos x="1872" y="288"/>
                </a:cxn>
                <a:cxn ang="0">
                  <a:pos x="1440" y="336"/>
                </a:cxn>
                <a:cxn ang="0">
                  <a:pos x="912" y="1008"/>
                </a:cxn>
                <a:cxn ang="0">
                  <a:pos x="816" y="1680"/>
                </a:cxn>
                <a:cxn ang="0">
                  <a:pos x="192" y="2016"/>
                </a:cxn>
                <a:cxn ang="0">
                  <a:pos x="0" y="2160"/>
                </a:cxn>
              </a:cxnLst>
              <a:rect l="0" t="0" r="r" b="b"/>
              <a:pathLst>
                <a:path w="2016" h="2160">
                  <a:moveTo>
                    <a:pt x="2016" y="0"/>
                  </a:moveTo>
                  <a:cubicBezTo>
                    <a:pt x="1992" y="116"/>
                    <a:pt x="1968" y="232"/>
                    <a:pt x="1872" y="288"/>
                  </a:cubicBezTo>
                  <a:cubicBezTo>
                    <a:pt x="1776" y="344"/>
                    <a:pt x="1600" y="216"/>
                    <a:pt x="1440" y="336"/>
                  </a:cubicBezTo>
                  <a:cubicBezTo>
                    <a:pt x="1280" y="456"/>
                    <a:pt x="1016" y="784"/>
                    <a:pt x="912" y="1008"/>
                  </a:cubicBezTo>
                  <a:cubicBezTo>
                    <a:pt x="808" y="1232"/>
                    <a:pt x="936" y="1512"/>
                    <a:pt x="816" y="1680"/>
                  </a:cubicBezTo>
                  <a:cubicBezTo>
                    <a:pt x="696" y="1848"/>
                    <a:pt x="328" y="1936"/>
                    <a:pt x="192" y="2016"/>
                  </a:cubicBezTo>
                  <a:cubicBezTo>
                    <a:pt x="56" y="2096"/>
                    <a:pt x="32" y="2136"/>
                    <a:pt x="0" y="2160"/>
                  </a:cubicBezTo>
                </a:path>
              </a:pathLst>
            </a:custGeom>
            <a:noFill/>
            <a:ln w="38100" cap="flat" cmpd="sng">
              <a:solidFill>
                <a:srgbClr val="808080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74" name="Freeform 7"/>
            <p:cNvSpPr>
              <a:spLocks/>
            </p:cNvSpPr>
            <p:nvPr/>
          </p:nvSpPr>
          <p:spPr bwMode="auto">
            <a:xfrm>
              <a:off x="432" y="2544"/>
              <a:ext cx="2880" cy="16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88" y="336"/>
                </a:cxn>
                <a:cxn ang="0">
                  <a:pos x="864" y="336"/>
                </a:cxn>
                <a:cxn ang="0">
                  <a:pos x="1152" y="1008"/>
                </a:cxn>
                <a:cxn ang="0">
                  <a:pos x="1968" y="1008"/>
                </a:cxn>
                <a:cxn ang="0">
                  <a:pos x="2736" y="1536"/>
                </a:cxn>
                <a:cxn ang="0">
                  <a:pos x="2832" y="1584"/>
                </a:cxn>
              </a:cxnLst>
              <a:rect l="0" t="0" r="r" b="b"/>
              <a:pathLst>
                <a:path w="2880" h="1632">
                  <a:moveTo>
                    <a:pt x="0" y="0"/>
                  </a:moveTo>
                  <a:cubicBezTo>
                    <a:pt x="72" y="140"/>
                    <a:pt x="144" y="280"/>
                    <a:pt x="288" y="336"/>
                  </a:cubicBezTo>
                  <a:cubicBezTo>
                    <a:pt x="432" y="392"/>
                    <a:pt x="720" y="224"/>
                    <a:pt x="864" y="336"/>
                  </a:cubicBezTo>
                  <a:cubicBezTo>
                    <a:pt x="1008" y="448"/>
                    <a:pt x="968" y="896"/>
                    <a:pt x="1152" y="1008"/>
                  </a:cubicBezTo>
                  <a:cubicBezTo>
                    <a:pt x="1336" y="1120"/>
                    <a:pt x="1704" y="920"/>
                    <a:pt x="1968" y="1008"/>
                  </a:cubicBezTo>
                  <a:cubicBezTo>
                    <a:pt x="2232" y="1096"/>
                    <a:pt x="2592" y="1440"/>
                    <a:pt x="2736" y="1536"/>
                  </a:cubicBezTo>
                  <a:cubicBezTo>
                    <a:pt x="2880" y="1632"/>
                    <a:pt x="2856" y="1608"/>
                    <a:pt x="2832" y="1584"/>
                  </a:cubicBezTo>
                </a:path>
              </a:pathLst>
            </a:custGeom>
            <a:noFill/>
            <a:ln w="38100" cap="flat" cmpd="sng">
              <a:solidFill>
                <a:srgbClr val="808080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288" y="2112"/>
              <a:ext cx="5328" cy="1968"/>
              <a:chOff x="288" y="2256"/>
              <a:chExt cx="5328" cy="1968"/>
            </a:xfrm>
          </p:grpSpPr>
          <p:sp>
            <p:nvSpPr>
              <p:cNvPr id="176" name="Freeform 9"/>
              <p:cNvSpPr>
                <a:spLocks/>
              </p:cNvSpPr>
              <p:nvPr/>
            </p:nvSpPr>
            <p:spPr bwMode="auto">
              <a:xfrm>
                <a:off x="528" y="2256"/>
                <a:ext cx="1848" cy="57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6" y="432"/>
                  </a:cxn>
                  <a:cxn ang="0">
                    <a:pos x="1056" y="288"/>
                  </a:cxn>
                  <a:cxn ang="0">
                    <a:pos x="1728" y="528"/>
                  </a:cxn>
                  <a:cxn ang="0">
                    <a:pos x="1776" y="576"/>
                  </a:cxn>
                </a:cxnLst>
                <a:rect l="0" t="0" r="r" b="b"/>
                <a:pathLst>
                  <a:path w="1848" h="576">
                    <a:moveTo>
                      <a:pt x="0" y="0"/>
                    </a:moveTo>
                    <a:cubicBezTo>
                      <a:pt x="80" y="192"/>
                      <a:pt x="160" y="384"/>
                      <a:pt x="336" y="432"/>
                    </a:cubicBezTo>
                    <a:cubicBezTo>
                      <a:pt x="512" y="480"/>
                      <a:pt x="824" y="272"/>
                      <a:pt x="1056" y="288"/>
                    </a:cubicBezTo>
                    <a:cubicBezTo>
                      <a:pt x="1288" y="304"/>
                      <a:pt x="1608" y="480"/>
                      <a:pt x="1728" y="528"/>
                    </a:cubicBezTo>
                    <a:cubicBezTo>
                      <a:pt x="1848" y="576"/>
                      <a:pt x="1768" y="568"/>
                      <a:pt x="1776" y="576"/>
                    </a:cubicBezTo>
                  </a:path>
                </a:pathLst>
              </a:custGeom>
              <a:noFill/>
              <a:ln w="38100" cap="flat" cmpd="sng">
                <a:solidFill>
                  <a:srgbClr val="808080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77" name="Freeform 10"/>
              <p:cNvSpPr>
                <a:spLocks/>
              </p:cNvSpPr>
              <p:nvPr/>
            </p:nvSpPr>
            <p:spPr bwMode="auto">
              <a:xfrm>
                <a:off x="4360" y="2256"/>
                <a:ext cx="1256" cy="1784"/>
              </a:xfrm>
              <a:custGeom>
                <a:avLst/>
                <a:gdLst/>
                <a:ahLst/>
                <a:cxnLst>
                  <a:cxn ang="0">
                    <a:pos x="152" y="0"/>
                  </a:cxn>
                  <a:cxn ang="0">
                    <a:pos x="8" y="336"/>
                  </a:cxn>
                  <a:cxn ang="0">
                    <a:pos x="200" y="864"/>
                  </a:cxn>
                  <a:cxn ang="0">
                    <a:pos x="728" y="1152"/>
                  </a:cxn>
                  <a:cxn ang="0">
                    <a:pos x="728" y="1680"/>
                  </a:cxn>
                  <a:cxn ang="0">
                    <a:pos x="1256" y="1776"/>
                  </a:cxn>
                </a:cxnLst>
                <a:rect l="0" t="0" r="r" b="b"/>
                <a:pathLst>
                  <a:path w="1256" h="1784">
                    <a:moveTo>
                      <a:pt x="152" y="0"/>
                    </a:moveTo>
                    <a:cubicBezTo>
                      <a:pt x="76" y="96"/>
                      <a:pt x="0" y="192"/>
                      <a:pt x="8" y="336"/>
                    </a:cubicBezTo>
                    <a:cubicBezTo>
                      <a:pt x="16" y="480"/>
                      <a:pt x="80" y="728"/>
                      <a:pt x="200" y="864"/>
                    </a:cubicBezTo>
                    <a:cubicBezTo>
                      <a:pt x="320" y="1000"/>
                      <a:pt x="640" y="1016"/>
                      <a:pt x="728" y="1152"/>
                    </a:cubicBezTo>
                    <a:cubicBezTo>
                      <a:pt x="816" y="1288"/>
                      <a:pt x="640" y="1576"/>
                      <a:pt x="728" y="1680"/>
                    </a:cubicBezTo>
                    <a:cubicBezTo>
                      <a:pt x="816" y="1784"/>
                      <a:pt x="1036" y="1780"/>
                      <a:pt x="1256" y="1776"/>
                    </a:cubicBezTo>
                  </a:path>
                </a:pathLst>
              </a:custGeom>
              <a:noFill/>
              <a:ln w="38100" cap="flat" cmpd="sng">
                <a:solidFill>
                  <a:srgbClr val="808080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78" name="Freeform 11"/>
              <p:cNvSpPr>
                <a:spLocks/>
              </p:cNvSpPr>
              <p:nvPr/>
            </p:nvSpPr>
            <p:spPr bwMode="auto">
              <a:xfrm>
                <a:off x="288" y="2592"/>
                <a:ext cx="4704" cy="768"/>
              </a:xfrm>
              <a:custGeom>
                <a:avLst/>
                <a:gdLst/>
                <a:ahLst/>
                <a:cxnLst>
                  <a:cxn ang="0">
                    <a:pos x="4704" y="0"/>
                  </a:cxn>
                  <a:cxn ang="0">
                    <a:pos x="4368" y="240"/>
                  </a:cxn>
                  <a:cxn ang="0">
                    <a:pos x="3984" y="384"/>
                  </a:cxn>
                  <a:cxn ang="0">
                    <a:pos x="3072" y="240"/>
                  </a:cxn>
                  <a:cxn ang="0">
                    <a:pos x="1632" y="576"/>
                  </a:cxn>
                  <a:cxn ang="0">
                    <a:pos x="864" y="528"/>
                  </a:cxn>
                  <a:cxn ang="0">
                    <a:pos x="0" y="768"/>
                  </a:cxn>
                </a:cxnLst>
                <a:rect l="0" t="0" r="r" b="b"/>
                <a:pathLst>
                  <a:path w="4704" h="768">
                    <a:moveTo>
                      <a:pt x="4704" y="0"/>
                    </a:moveTo>
                    <a:cubicBezTo>
                      <a:pt x="4596" y="88"/>
                      <a:pt x="4488" y="176"/>
                      <a:pt x="4368" y="240"/>
                    </a:cubicBezTo>
                    <a:cubicBezTo>
                      <a:pt x="4248" y="304"/>
                      <a:pt x="4200" y="384"/>
                      <a:pt x="3984" y="384"/>
                    </a:cubicBezTo>
                    <a:cubicBezTo>
                      <a:pt x="3768" y="384"/>
                      <a:pt x="3464" y="208"/>
                      <a:pt x="3072" y="240"/>
                    </a:cubicBezTo>
                    <a:cubicBezTo>
                      <a:pt x="2680" y="272"/>
                      <a:pt x="2000" y="528"/>
                      <a:pt x="1632" y="576"/>
                    </a:cubicBezTo>
                    <a:cubicBezTo>
                      <a:pt x="1264" y="624"/>
                      <a:pt x="1136" y="496"/>
                      <a:pt x="864" y="528"/>
                    </a:cubicBezTo>
                    <a:cubicBezTo>
                      <a:pt x="592" y="560"/>
                      <a:pt x="152" y="728"/>
                      <a:pt x="0" y="768"/>
                    </a:cubicBezTo>
                  </a:path>
                </a:pathLst>
              </a:custGeom>
              <a:noFill/>
              <a:ln w="38100" cap="flat" cmpd="sng">
                <a:solidFill>
                  <a:srgbClr val="808080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79" name="Freeform 12"/>
              <p:cNvSpPr>
                <a:spLocks/>
              </p:cNvSpPr>
              <p:nvPr/>
            </p:nvSpPr>
            <p:spPr bwMode="auto">
              <a:xfrm>
                <a:off x="4080" y="3072"/>
                <a:ext cx="1248" cy="1152"/>
              </a:xfrm>
              <a:custGeom>
                <a:avLst/>
                <a:gdLst/>
                <a:ahLst/>
                <a:cxnLst>
                  <a:cxn ang="0">
                    <a:pos x="1248" y="0"/>
                  </a:cxn>
                  <a:cxn ang="0">
                    <a:pos x="1152" y="240"/>
                  </a:cxn>
                  <a:cxn ang="0">
                    <a:pos x="672" y="336"/>
                  </a:cxn>
                  <a:cxn ang="0">
                    <a:pos x="432" y="768"/>
                  </a:cxn>
                  <a:cxn ang="0">
                    <a:pos x="0" y="1152"/>
                  </a:cxn>
                </a:cxnLst>
                <a:rect l="0" t="0" r="r" b="b"/>
                <a:pathLst>
                  <a:path w="1248" h="1152">
                    <a:moveTo>
                      <a:pt x="1248" y="0"/>
                    </a:moveTo>
                    <a:cubicBezTo>
                      <a:pt x="1248" y="92"/>
                      <a:pt x="1248" y="184"/>
                      <a:pt x="1152" y="240"/>
                    </a:cubicBezTo>
                    <a:cubicBezTo>
                      <a:pt x="1056" y="296"/>
                      <a:pt x="792" y="248"/>
                      <a:pt x="672" y="336"/>
                    </a:cubicBezTo>
                    <a:cubicBezTo>
                      <a:pt x="552" y="424"/>
                      <a:pt x="544" y="632"/>
                      <a:pt x="432" y="768"/>
                    </a:cubicBezTo>
                    <a:cubicBezTo>
                      <a:pt x="320" y="904"/>
                      <a:pt x="80" y="1088"/>
                      <a:pt x="0" y="1152"/>
                    </a:cubicBezTo>
                  </a:path>
                </a:pathLst>
              </a:custGeom>
              <a:noFill/>
              <a:ln w="38100" cap="flat" cmpd="sng">
                <a:solidFill>
                  <a:srgbClr val="808080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80" name="Freeform 13"/>
              <p:cNvSpPr>
                <a:spLocks/>
              </p:cNvSpPr>
              <p:nvPr/>
            </p:nvSpPr>
            <p:spPr bwMode="auto">
              <a:xfrm>
                <a:off x="3408" y="3192"/>
                <a:ext cx="1152" cy="600"/>
              </a:xfrm>
              <a:custGeom>
                <a:avLst/>
                <a:gdLst/>
                <a:ahLst/>
                <a:cxnLst>
                  <a:cxn ang="0">
                    <a:pos x="0" y="168"/>
                  </a:cxn>
                  <a:cxn ang="0">
                    <a:pos x="768" y="72"/>
                  </a:cxn>
                  <a:cxn ang="0">
                    <a:pos x="1152" y="600"/>
                  </a:cxn>
                </a:cxnLst>
                <a:rect l="0" t="0" r="r" b="b"/>
                <a:pathLst>
                  <a:path w="1152" h="600">
                    <a:moveTo>
                      <a:pt x="0" y="168"/>
                    </a:moveTo>
                    <a:cubicBezTo>
                      <a:pt x="288" y="84"/>
                      <a:pt x="576" y="0"/>
                      <a:pt x="768" y="72"/>
                    </a:cubicBezTo>
                    <a:cubicBezTo>
                      <a:pt x="960" y="144"/>
                      <a:pt x="1056" y="372"/>
                      <a:pt x="1152" y="600"/>
                    </a:cubicBezTo>
                  </a:path>
                </a:pathLst>
              </a:custGeom>
              <a:noFill/>
              <a:ln w="38100" cap="flat" cmpd="sng">
                <a:solidFill>
                  <a:srgbClr val="808080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81" name="Freeform 14"/>
              <p:cNvSpPr>
                <a:spLocks/>
              </p:cNvSpPr>
              <p:nvPr/>
            </p:nvSpPr>
            <p:spPr bwMode="auto">
              <a:xfrm>
                <a:off x="2112" y="3408"/>
                <a:ext cx="528" cy="7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4" y="96"/>
                  </a:cxn>
                  <a:cxn ang="0">
                    <a:pos x="96" y="480"/>
                  </a:cxn>
                  <a:cxn ang="0">
                    <a:pos x="528" y="720"/>
                  </a:cxn>
                </a:cxnLst>
                <a:rect l="0" t="0" r="r" b="b"/>
                <a:pathLst>
                  <a:path w="528" h="720">
                    <a:moveTo>
                      <a:pt x="0" y="0"/>
                    </a:moveTo>
                    <a:cubicBezTo>
                      <a:pt x="64" y="8"/>
                      <a:pt x="128" y="16"/>
                      <a:pt x="144" y="96"/>
                    </a:cubicBezTo>
                    <a:cubicBezTo>
                      <a:pt x="160" y="176"/>
                      <a:pt x="32" y="376"/>
                      <a:pt x="96" y="480"/>
                    </a:cubicBezTo>
                    <a:cubicBezTo>
                      <a:pt x="160" y="584"/>
                      <a:pt x="344" y="652"/>
                      <a:pt x="528" y="720"/>
                    </a:cubicBezTo>
                  </a:path>
                </a:pathLst>
              </a:custGeom>
              <a:noFill/>
              <a:ln w="38100" cap="flat" cmpd="sng">
                <a:solidFill>
                  <a:srgbClr val="808080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</p:grpSp>
      </p:grp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1905000" y="3008317"/>
            <a:ext cx="6096000" cy="3240090"/>
            <a:chOff x="1200" y="2160"/>
            <a:chExt cx="3840" cy="1776"/>
          </a:xfrm>
        </p:grpSpPr>
        <p:sp>
          <p:nvSpPr>
            <p:cNvPr id="160" name="Oval 16"/>
            <p:cNvSpPr>
              <a:spLocks noChangeArrowheads="1"/>
            </p:cNvSpPr>
            <p:nvPr/>
          </p:nvSpPr>
          <p:spPr bwMode="auto">
            <a:xfrm>
              <a:off x="3552" y="2640"/>
              <a:ext cx="96" cy="96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61" name="Oval 17"/>
            <p:cNvSpPr>
              <a:spLocks noChangeArrowheads="1"/>
            </p:cNvSpPr>
            <p:nvPr/>
          </p:nvSpPr>
          <p:spPr bwMode="auto">
            <a:xfrm>
              <a:off x="4944" y="3168"/>
              <a:ext cx="96" cy="96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62" name="Oval 18"/>
            <p:cNvSpPr>
              <a:spLocks noChangeArrowheads="1"/>
            </p:cNvSpPr>
            <p:nvPr/>
          </p:nvSpPr>
          <p:spPr bwMode="auto">
            <a:xfrm>
              <a:off x="4560" y="2976"/>
              <a:ext cx="96" cy="96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63" name="Oval 19"/>
            <p:cNvSpPr>
              <a:spLocks noChangeArrowheads="1"/>
            </p:cNvSpPr>
            <p:nvPr/>
          </p:nvSpPr>
          <p:spPr bwMode="auto">
            <a:xfrm>
              <a:off x="4368" y="2160"/>
              <a:ext cx="96" cy="96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64" name="Oval 20"/>
            <p:cNvSpPr>
              <a:spLocks noChangeArrowheads="1"/>
            </p:cNvSpPr>
            <p:nvPr/>
          </p:nvSpPr>
          <p:spPr bwMode="auto">
            <a:xfrm>
              <a:off x="2256" y="2880"/>
              <a:ext cx="96" cy="96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65" name="Oval 21"/>
            <p:cNvSpPr>
              <a:spLocks noChangeArrowheads="1"/>
            </p:cNvSpPr>
            <p:nvPr/>
          </p:nvSpPr>
          <p:spPr bwMode="auto">
            <a:xfrm>
              <a:off x="1968" y="2976"/>
              <a:ext cx="96" cy="96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66" name="Oval 22"/>
            <p:cNvSpPr>
              <a:spLocks noChangeArrowheads="1"/>
            </p:cNvSpPr>
            <p:nvPr/>
          </p:nvSpPr>
          <p:spPr bwMode="auto">
            <a:xfrm>
              <a:off x="1632" y="3552"/>
              <a:ext cx="96" cy="96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67" name="Oval 23"/>
            <p:cNvSpPr>
              <a:spLocks noChangeArrowheads="1"/>
            </p:cNvSpPr>
            <p:nvPr/>
          </p:nvSpPr>
          <p:spPr bwMode="auto">
            <a:xfrm>
              <a:off x="1200" y="2784"/>
              <a:ext cx="96" cy="96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68" name="Oval 24"/>
            <p:cNvSpPr>
              <a:spLocks noChangeArrowheads="1"/>
            </p:cNvSpPr>
            <p:nvPr/>
          </p:nvSpPr>
          <p:spPr bwMode="auto">
            <a:xfrm>
              <a:off x="1296" y="2928"/>
              <a:ext cx="96" cy="96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69" name="Oval 25"/>
            <p:cNvSpPr>
              <a:spLocks noChangeArrowheads="1"/>
            </p:cNvSpPr>
            <p:nvPr/>
          </p:nvSpPr>
          <p:spPr bwMode="auto">
            <a:xfrm>
              <a:off x="2832" y="3840"/>
              <a:ext cx="96" cy="96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70" name="Oval 26"/>
            <p:cNvSpPr>
              <a:spLocks noChangeArrowheads="1"/>
            </p:cNvSpPr>
            <p:nvPr/>
          </p:nvSpPr>
          <p:spPr bwMode="auto">
            <a:xfrm>
              <a:off x="3360" y="3504"/>
              <a:ext cx="96" cy="96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71" name="Oval 27"/>
            <p:cNvSpPr>
              <a:spLocks noChangeArrowheads="1"/>
            </p:cNvSpPr>
            <p:nvPr/>
          </p:nvSpPr>
          <p:spPr bwMode="auto">
            <a:xfrm>
              <a:off x="3552" y="3120"/>
              <a:ext cx="96" cy="96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</p:grpSp>
      <p:grpSp>
        <p:nvGrpSpPr>
          <p:cNvPr id="5" name="Group 28"/>
          <p:cNvGrpSpPr>
            <a:grpSpLocks/>
          </p:cNvGrpSpPr>
          <p:nvPr/>
        </p:nvGrpSpPr>
        <p:grpSpPr bwMode="auto">
          <a:xfrm>
            <a:off x="914400" y="2700336"/>
            <a:ext cx="7772400" cy="3852860"/>
            <a:chOff x="576" y="2016"/>
            <a:chExt cx="4896" cy="2112"/>
          </a:xfrm>
        </p:grpSpPr>
        <p:sp>
          <p:nvSpPr>
            <p:cNvPr id="98" name="Oval 29"/>
            <p:cNvSpPr>
              <a:spLocks noChangeArrowheads="1"/>
            </p:cNvSpPr>
            <p:nvPr/>
          </p:nvSpPr>
          <p:spPr bwMode="auto">
            <a:xfrm>
              <a:off x="960" y="2544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99" name="Oval 30"/>
            <p:cNvSpPr>
              <a:spLocks noChangeArrowheads="1"/>
            </p:cNvSpPr>
            <p:nvPr/>
          </p:nvSpPr>
          <p:spPr bwMode="auto">
            <a:xfrm>
              <a:off x="1248" y="2448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0" name="Oval 31"/>
            <p:cNvSpPr>
              <a:spLocks noChangeArrowheads="1"/>
            </p:cNvSpPr>
            <p:nvPr/>
          </p:nvSpPr>
          <p:spPr bwMode="auto">
            <a:xfrm>
              <a:off x="1632" y="2400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1" name="Oval 32"/>
            <p:cNvSpPr>
              <a:spLocks noChangeArrowheads="1"/>
            </p:cNvSpPr>
            <p:nvPr/>
          </p:nvSpPr>
          <p:spPr bwMode="auto">
            <a:xfrm>
              <a:off x="2160" y="2592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2" name="Oval 33"/>
            <p:cNvSpPr>
              <a:spLocks noChangeArrowheads="1"/>
            </p:cNvSpPr>
            <p:nvPr/>
          </p:nvSpPr>
          <p:spPr bwMode="auto">
            <a:xfrm>
              <a:off x="2352" y="2448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3" name="Oval 34"/>
            <p:cNvSpPr>
              <a:spLocks noChangeArrowheads="1"/>
            </p:cNvSpPr>
            <p:nvPr/>
          </p:nvSpPr>
          <p:spPr bwMode="auto">
            <a:xfrm>
              <a:off x="2640" y="2112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4" name="Oval 35"/>
            <p:cNvSpPr>
              <a:spLocks noChangeArrowheads="1"/>
            </p:cNvSpPr>
            <p:nvPr/>
          </p:nvSpPr>
          <p:spPr bwMode="auto">
            <a:xfrm>
              <a:off x="2448" y="2880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5" name="Oval 36"/>
            <p:cNvSpPr>
              <a:spLocks noChangeArrowheads="1"/>
            </p:cNvSpPr>
            <p:nvPr/>
          </p:nvSpPr>
          <p:spPr bwMode="auto">
            <a:xfrm>
              <a:off x="2688" y="2784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" name="Oval 37"/>
            <p:cNvSpPr>
              <a:spLocks noChangeArrowheads="1"/>
            </p:cNvSpPr>
            <p:nvPr/>
          </p:nvSpPr>
          <p:spPr bwMode="auto">
            <a:xfrm>
              <a:off x="2880" y="2736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7" name="Oval 38"/>
            <p:cNvSpPr>
              <a:spLocks noChangeArrowheads="1"/>
            </p:cNvSpPr>
            <p:nvPr/>
          </p:nvSpPr>
          <p:spPr bwMode="auto">
            <a:xfrm>
              <a:off x="3216" y="2688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8" name="Oval 39"/>
            <p:cNvSpPr>
              <a:spLocks noChangeArrowheads="1"/>
            </p:cNvSpPr>
            <p:nvPr/>
          </p:nvSpPr>
          <p:spPr bwMode="auto">
            <a:xfrm>
              <a:off x="3648" y="2544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9" name="Oval 40"/>
            <p:cNvSpPr>
              <a:spLocks noChangeArrowheads="1"/>
            </p:cNvSpPr>
            <p:nvPr/>
          </p:nvSpPr>
          <p:spPr bwMode="auto">
            <a:xfrm>
              <a:off x="3792" y="2400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10" name="Oval 41"/>
            <p:cNvSpPr>
              <a:spLocks noChangeArrowheads="1"/>
            </p:cNvSpPr>
            <p:nvPr/>
          </p:nvSpPr>
          <p:spPr bwMode="auto">
            <a:xfrm>
              <a:off x="4080" y="2160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11" name="Oval 42"/>
            <p:cNvSpPr>
              <a:spLocks noChangeArrowheads="1"/>
            </p:cNvSpPr>
            <p:nvPr/>
          </p:nvSpPr>
          <p:spPr bwMode="auto">
            <a:xfrm>
              <a:off x="4512" y="2016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12" name="Oval 43"/>
            <p:cNvSpPr>
              <a:spLocks noChangeArrowheads="1"/>
            </p:cNvSpPr>
            <p:nvPr/>
          </p:nvSpPr>
          <p:spPr bwMode="auto">
            <a:xfrm>
              <a:off x="4368" y="2448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13" name="Oval 44"/>
            <p:cNvSpPr>
              <a:spLocks noChangeArrowheads="1"/>
            </p:cNvSpPr>
            <p:nvPr/>
          </p:nvSpPr>
          <p:spPr bwMode="auto">
            <a:xfrm>
              <a:off x="4416" y="2688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14" name="Oval 45"/>
            <p:cNvSpPr>
              <a:spLocks noChangeArrowheads="1"/>
            </p:cNvSpPr>
            <p:nvPr/>
          </p:nvSpPr>
          <p:spPr bwMode="auto">
            <a:xfrm>
              <a:off x="4416" y="2795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15" name="Oval 46"/>
            <p:cNvSpPr>
              <a:spLocks noChangeArrowheads="1"/>
            </p:cNvSpPr>
            <p:nvPr/>
          </p:nvSpPr>
          <p:spPr bwMode="auto">
            <a:xfrm>
              <a:off x="4608" y="2688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16" name="Oval 47"/>
            <p:cNvSpPr>
              <a:spLocks noChangeArrowheads="1"/>
            </p:cNvSpPr>
            <p:nvPr/>
          </p:nvSpPr>
          <p:spPr bwMode="auto">
            <a:xfrm>
              <a:off x="4896" y="2448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17" name="Oval 48"/>
            <p:cNvSpPr>
              <a:spLocks noChangeArrowheads="1"/>
            </p:cNvSpPr>
            <p:nvPr/>
          </p:nvSpPr>
          <p:spPr bwMode="auto">
            <a:xfrm>
              <a:off x="4704" y="3024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18" name="Oval 49"/>
            <p:cNvSpPr>
              <a:spLocks noChangeArrowheads="1"/>
            </p:cNvSpPr>
            <p:nvPr/>
          </p:nvSpPr>
          <p:spPr bwMode="auto">
            <a:xfrm>
              <a:off x="4848" y="3120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19" name="Oval 50"/>
            <p:cNvSpPr>
              <a:spLocks noChangeArrowheads="1"/>
            </p:cNvSpPr>
            <p:nvPr/>
          </p:nvSpPr>
          <p:spPr bwMode="auto">
            <a:xfrm>
              <a:off x="5136" y="3168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20" name="Oval 51"/>
            <p:cNvSpPr>
              <a:spLocks noChangeArrowheads="1"/>
            </p:cNvSpPr>
            <p:nvPr/>
          </p:nvSpPr>
          <p:spPr bwMode="auto">
            <a:xfrm>
              <a:off x="5232" y="3120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21" name="Oval 52"/>
            <p:cNvSpPr>
              <a:spLocks noChangeArrowheads="1"/>
            </p:cNvSpPr>
            <p:nvPr/>
          </p:nvSpPr>
          <p:spPr bwMode="auto">
            <a:xfrm>
              <a:off x="5280" y="2976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22" name="Oval 53"/>
            <p:cNvSpPr>
              <a:spLocks noChangeArrowheads="1"/>
            </p:cNvSpPr>
            <p:nvPr/>
          </p:nvSpPr>
          <p:spPr bwMode="auto">
            <a:xfrm>
              <a:off x="5088" y="3312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23" name="Oval 54"/>
            <p:cNvSpPr>
              <a:spLocks noChangeArrowheads="1"/>
            </p:cNvSpPr>
            <p:nvPr/>
          </p:nvSpPr>
          <p:spPr bwMode="auto">
            <a:xfrm>
              <a:off x="5088" y="3504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24" name="Oval 55"/>
            <p:cNvSpPr>
              <a:spLocks noChangeArrowheads="1"/>
            </p:cNvSpPr>
            <p:nvPr/>
          </p:nvSpPr>
          <p:spPr bwMode="auto">
            <a:xfrm>
              <a:off x="5040" y="3696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25" name="Oval 56"/>
            <p:cNvSpPr>
              <a:spLocks noChangeArrowheads="1"/>
            </p:cNvSpPr>
            <p:nvPr/>
          </p:nvSpPr>
          <p:spPr bwMode="auto">
            <a:xfrm>
              <a:off x="5424" y="3840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26" name="Oval 57"/>
            <p:cNvSpPr>
              <a:spLocks noChangeArrowheads="1"/>
            </p:cNvSpPr>
            <p:nvPr/>
          </p:nvSpPr>
          <p:spPr bwMode="auto">
            <a:xfrm>
              <a:off x="4176" y="3936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27" name="Oval 58"/>
            <p:cNvSpPr>
              <a:spLocks noChangeArrowheads="1"/>
            </p:cNvSpPr>
            <p:nvPr/>
          </p:nvSpPr>
          <p:spPr bwMode="auto">
            <a:xfrm>
              <a:off x="4512" y="3600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28" name="Oval 59"/>
            <p:cNvSpPr>
              <a:spLocks noChangeArrowheads="1"/>
            </p:cNvSpPr>
            <p:nvPr/>
          </p:nvSpPr>
          <p:spPr bwMode="auto">
            <a:xfrm>
              <a:off x="4608" y="3408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29" name="Oval 60"/>
            <p:cNvSpPr>
              <a:spLocks noChangeArrowheads="1"/>
            </p:cNvSpPr>
            <p:nvPr/>
          </p:nvSpPr>
          <p:spPr bwMode="auto">
            <a:xfrm>
              <a:off x="4416" y="3360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30" name="Oval 61"/>
            <p:cNvSpPr>
              <a:spLocks noChangeArrowheads="1"/>
            </p:cNvSpPr>
            <p:nvPr/>
          </p:nvSpPr>
          <p:spPr bwMode="auto">
            <a:xfrm>
              <a:off x="4176" y="3120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31" name="Oval 62"/>
            <p:cNvSpPr>
              <a:spLocks noChangeArrowheads="1"/>
            </p:cNvSpPr>
            <p:nvPr/>
          </p:nvSpPr>
          <p:spPr bwMode="auto">
            <a:xfrm>
              <a:off x="3792" y="3072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32" name="Oval 63"/>
            <p:cNvSpPr>
              <a:spLocks noChangeArrowheads="1"/>
            </p:cNvSpPr>
            <p:nvPr/>
          </p:nvSpPr>
          <p:spPr bwMode="auto">
            <a:xfrm>
              <a:off x="3408" y="3024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33" name="Oval 64"/>
            <p:cNvSpPr>
              <a:spLocks noChangeArrowheads="1"/>
            </p:cNvSpPr>
            <p:nvPr/>
          </p:nvSpPr>
          <p:spPr bwMode="auto">
            <a:xfrm>
              <a:off x="3504" y="2784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34" name="Oval 65"/>
            <p:cNvSpPr>
              <a:spLocks noChangeArrowheads="1"/>
            </p:cNvSpPr>
            <p:nvPr/>
          </p:nvSpPr>
          <p:spPr bwMode="auto">
            <a:xfrm>
              <a:off x="3360" y="3312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35" name="Oval 66"/>
            <p:cNvSpPr>
              <a:spLocks noChangeArrowheads="1"/>
            </p:cNvSpPr>
            <p:nvPr/>
          </p:nvSpPr>
          <p:spPr bwMode="auto">
            <a:xfrm>
              <a:off x="3264" y="3600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36" name="Oval 67"/>
            <p:cNvSpPr>
              <a:spLocks noChangeArrowheads="1"/>
            </p:cNvSpPr>
            <p:nvPr/>
          </p:nvSpPr>
          <p:spPr bwMode="auto">
            <a:xfrm>
              <a:off x="3072" y="3744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37" name="Oval 68"/>
            <p:cNvSpPr>
              <a:spLocks noChangeArrowheads="1"/>
            </p:cNvSpPr>
            <p:nvPr/>
          </p:nvSpPr>
          <p:spPr bwMode="auto">
            <a:xfrm>
              <a:off x="2976" y="3936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38" name="Oval 69"/>
            <p:cNvSpPr>
              <a:spLocks noChangeArrowheads="1"/>
            </p:cNvSpPr>
            <p:nvPr/>
          </p:nvSpPr>
          <p:spPr bwMode="auto">
            <a:xfrm>
              <a:off x="3216" y="4080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39" name="Oval 70"/>
            <p:cNvSpPr>
              <a:spLocks noChangeArrowheads="1"/>
            </p:cNvSpPr>
            <p:nvPr/>
          </p:nvSpPr>
          <p:spPr bwMode="auto">
            <a:xfrm>
              <a:off x="2688" y="3696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40" name="Oval 71"/>
            <p:cNvSpPr>
              <a:spLocks noChangeArrowheads="1"/>
            </p:cNvSpPr>
            <p:nvPr/>
          </p:nvSpPr>
          <p:spPr bwMode="auto">
            <a:xfrm>
              <a:off x="2688" y="3936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41" name="Oval 72"/>
            <p:cNvSpPr>
              <a:spLocks noChangeArrowheads="1"/>
            </p:cNvSpPr>
            <p:nvPr/>
          </p:nvSpPr>
          <p:spPr bwMode="auto">
            <a:xfrm>
              <a:off x="2544" y="4032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42" name="Oval 73"/>
            <p:cNvSpPr>
              <a:spLocks noChangeArrowheads="1"/>
            </p:cNvSpPr>
            <p:nvPr/>
          </p:nvSpPr>
          <p:spPr bwMode="auto">
            <a:xfrm>
              <a:off x="2352" y="3840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43" name="Oval 74"/>
            <p:cNvSpPr>
              <a:spLocks noChangeArrowheads="1"/>
            </p:cNvSpPr>
            <p:nvPr/>
          </p:nvSpPr>
          <p:spPr bwMode="auto">
            <a:xfrm>
              <a:off x="2160" y="3696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44" name="Oval 75"/>
            <p:cNvSpPr>
              <a:spLocks noChangeArrowheads="1"/>
            </p:cNvSpPr>
            <p:nvPr/>
          </p:nvSpPr>
          <p:spPr bwMode="auto">
            <a:xfrm>
              <a:off x="2208" y="3504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45" name="Oval 76"/>
            <p:cNvSpPr>
              <a:spLocks noChangeArrowheads="1"/>
            </p:cNvSpPr>
            <p:nvPr/>
          </p:nvSpPr>
          <p:spPr bwMode="auto">
            <a:xfrm>
              <a:off x="2208" y="3312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46" name="Oval 77"/>
            <p:cNvSpPr>
              <a:spLocks noChangeArrowheads="1"/>
            </p:cNvSpPr>
            <p:nvPr/>
          </p:nvSpPr>
          <p:spPr bwMode="auto">
            <a:xfrm>
              <a:off x="2112" y="3216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47" name="Oval 78"/>
            <p:cNvSpPr>
              <a:spLocks noChangeArrowheads="1"/>
            </p:cNvSpPr>
            <p:nvPr/>
          </p:nvSpPr>
          <p:spPr bwMode="auto">
            <a:xfrm>
              <a:off x="2304" y="3072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48" name="Oval 79"/>
            <p:cNvSpPr>
              <a:spLocks noChangeArrowheads="1"/>
            </p:cNvSpPr>
            <p:nvPr/>
          </p:nvSpPr>
          <p:spPr bwMode="auto">
            <a:xfrm>
              <a:off x="1824" y="3264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49" name="Oval 80"/>
            <p:cNvSpPr>
              <a:spLocks noChangeArrowheads="1"/>
            </p:cNvSpPr>
            <p:nvPr/>
          </p:nvSpPr>
          <p:spPr bwMode="auto">
            <a:xfrm>
              <a:off x="1872" y="3552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50" name="Oval 81"/>
            <p:cNvSpPr>
              <a:spLocks noChangeArrowheads="1"/>
            </p:cNvSpPr>
            <p:nvPr/>
          </p:nvSpPr>
          <p:spPr bwMode="auto">
            <a:xfrm>
              <a:off x="1488" y="3456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51" name="Oval 82"/>
            <p:cNvSpPr>
              <a:spLocks noChangeArrowheads="1"/>
            </p:cNvSpPr>
            <p:nvPr/>
          </p:nvSpPr>
          <p:spPr bwMode="auto">
            <a:xfrm>
              <a:off x="1440" y="3312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52" name="Oval 83"/>
            <p:cNvSpPr>
              <a:spLocks noChangeArrowheads="1"/>
            </p:cNvSpPr>
            <p:nvPr/>
          </p:nvSpPr>
          <p:spPr bwMode="auto">
            <a:xfrm>
              <a:off x="1392" y="3072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53" name="Oval 84"/>
            <p:cNvSpPr>
              <a:spLocks noChangeArrowheads="1"/>
            </p:cNvSpPr>
            <p:nvPr/>
          </p:nvSpPr>
          <p:spPr bwMode="auto">
            <a:xfrm>
              <a:off x="1248" y="3360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54" name="Oval 85"/>
            <p:cNvSpPr>
              <a:spLocks noChangeArrowheads="1"/>
            </p:cNvSpPr>
            <p:nvPr/>
          </p:nvSpPr>
          <p:spPr bwMode="auto">
            <a:xfrm>
              <a:off x="624" y="3648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55" name="Oval 86"/>
            <p:cNvSpPr>
              <a:spLocks noChangeArrowheads="1"/>
            </p:cNvSpPr>
            <p:nvPr/>
          </p:nvSpPr>
          <p:spPr bwMode="auto">
            <a:xfrm>
              <a:off x="672" y="3072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56" name="Oval 87"/>
            <p:cNvSpPr>
              <a:spLocks noChangeArrowheads="1"/>
            </p:cNvSpPr>
            <p:nvPr/>
          </p:nvSpPr>
          <p:spPr bwMode="auto">
            <a:xfrm>
              <a:off x="960" y="2976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57" name="Oval 88"/>
            <p:cNvSpPr>
              <a:spLocks noChangeArrowheads="1"/>
            </p:cNvSpPr>
            <p:nvPr/>
          </p:nvSpPr>
          <p:spPr bwMode="auto">
            <a:xfrm>
              <a:off x="1056" y="2832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58" name="Oval 89"/>
            <p:cNvSpPr>
              <a:spLocks noChangeArrowheads="1"/>
            </p:cNvSpPr>
            <p:nvPr/>
          </p:nvSpPr>
          <p:spPr bwMode="auto">
            <a:xfrm>
              <a:off x="576" y="2784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59" name="Oval 90"/>
            <p:cNvSpPr>
              <a:spLocks noChangeArrowheads="1"/>
            </p:cNvSpPr>
            <p:nvPr/>
          </p:nvSpPr>
          <p:spPr bwMode="auto">
            <a:xfrm>
              <a:off x="1632" y="2976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94" name="Espaço Reservado para Número de Slide 9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1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55" grpId="0" build="p" autoUpdateAnimBg="0" advAuto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Como identificar o número esperado de acidentes?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590800"/>
            <a:ext cx="8001000" cy="3505200"/>
          </a:xfrm>
        </p:spPr>
        <p:txBody>
          <a:bodyPr/>
          <a:lstStyle/>
          <a:p>
            <a:r>
              <a:rPr lang="pt-BR"/>
              <a:t>Métodos de Identificação de “</a:t>
            </a:r>
            <a:r>
              <a:rPr lang="pt-BR">
                <a:solidFill>
                  <a:srgbClr val="CC3300"/>
                </a:solidFill>
              </a:rPr>
              <a:t>Pontos Críticos</a:t>
            </a:r>
            <a:r>
              <a:rPr lang="pt-BR"/>
              <a:t>”:</a:t>
            </a:r>
          </a:p>
          <a:p>
            <a:pPr>
              <a:buFont typeface="Wingdings" pitchFamily="2" charset="2"/>
              <a:buNone/>
            </a:pPr>
            <a:endParaRPr lang="pt-BR"/>
          </a:p>
          <a:p>
            <a:pPr lvl="1"/>
            <a:r>
              <a:rPr lang="pt-BR">
                <a:cs typeface="Times New Roman" pitchFamily="18" charset="0"/>
              </a:rPr>
              <a:t>Método do Intervalo de Confiança</a:t>
            </a:r>
            <a:r>
              <a:rPr lang="pt-BR"/>
              <a:t> </a:t>
            </a:r>
          </a:p>
          <a:p>
            <a:pPr lvl="1"/>
            <a:r>
              <a:rPr lang="pt-BR">
                <a:cs typeface="Times New Roman" pitchFamily="18" charset="0"/>
              </a:rPr>
              <a:t>Método do Controle de Qualidade da Taxa</a:t>
            </a:r>
            <a:r>
              <a:rPr lang="pt-BR"/>
              <a:t> </a:t>
            </a:r>
          </a:p>
          <a:p>
            <a:pPr lvl="1"/>
            <a:r>
              <a:rPr lang="pt-BR">
                <a:cs typeface="Times New Roman" pitchFamily="18" charset="0"/>
              </a:rPr>
              <a:t>Critério da Medida Tripla</a:t>
            </a:r>
            <a:r>
              <a:rPr lang="pt-BR"/>
              <a:t> </a:t>
            </a:r>
          </a:p>
          <a:p>
            <a:pPr lvl="1"/>
            <a:r>
              <a:rPr lang="en-US">
                <a:cs typeface="Times New Roman" pitchFamily="18" charset="0"/>
              </a:rPr>
              <a:t>Método Empírico de Bayes</a:t>
            </a:r>
            <a:r>
              <a:rPr lang="pt-BR"/>
              <a:t> </a:t>
            </a:r>
          </a:p>
          <a:p>
            <a:pPr lvl="1">
              <a:buFontTx/>
              <a:buNone/>
            </a:pP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30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Métodos de Identificação de “</a:t>
            </a:r>
            <a:r>
              <a:rPr lang="pt-BR">
                <a:solidFill>
                  <a:srgbClr val="CC3300"/>
                </a:solidFill>
              </a:rPr>
              <a:t>Pontos Críticos</a:t>
            </a:r>
            <a:r>
              <a:rPr lang="pt-BR"/>
              <a:t>”</a:t>
            </a:r>
          </a:p>
        </p:txBody>
      </p:sp>
      <p:sp>
        <p:nvSpPr>
          <p:cNvPr id="14745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914400" y="2590800"/>
            <a:ext cx="8001000" cy="3505200"/>
          </a:xfrm>
        </p:spPr>
        <p:txBody>
          <a:bodyPr/>
          <a:lstStyle/>
          <a:p>
            <a:r>
              <a:rPr lang="pt-BR">
                <a:solidFill>
                  <a:srgbClr val="FF9900"/>
                </a:solidFill>
                <a:cs typeface="Times New Roman" pitchFamily="18" charset="0"/>
              </a:rPr>
              <a:t>Método do Intervalo de Confiança</a:t>
            </a:r>
            <a:r>
              <a:rPr lang="pt-BR">
                <a:solidFill>
                  <a:srgbClr val="FF9900"/>
                </a:solidFill>
              </a:rPr>
              <a:t> </a:t>
            </a:r>
          </a:p>
          <a:p>
            <a:r>
              <a:rPr lang="pt-BR">
                <a:cs typeface="Times New Roman" pitchFamily="18" charset="0"/>
              </a:rPr>
              <a:t>Método do controle de qualidade da taxa </a:t>
            </a:r>
          </a:p>
          <a:p>
            <a:r>
              <a:rPr lang="pt-BR">
                <a:cs typeface="Times New Roman" pitchFamily="18" charset="0"/>
              </a:rPr>
              <a:t>Critério da medida tripla</a:t>
            </a:r>
            <a:r>
              <a:rPr lang="pt-BR"/>
              <a:t> </a:t>
            </a:r>
          </a:p>
          <a:p>
            <a:r>
              <a:rPr lang="en-US">
                <a:cs typeface="Times New Roman" pitchFamily="18" charset="0"/>
              </a:rPr>
              <a:t>Método empírico de Bayes</a:t>
            </a:r>
            <a:r>
              <a:rPr lang="pt-BR"/>
              <a:t> </a:t>
            </a:r>
          </a:p>
          <a:p>
            <a:pPr lvl="1">
              <a:buFontTx/>
              <a:buNone/>
            </a:pPr>
            <a:endParaRPr lang="pt-BR" sz="2800"/>
          </a:p>
        </p:txBody>
      </p:sp>
      <p:sp>
        <p:nvSpPr>
          <p:cNvPr id="147460" name="AutoShape 1028"/>
          <p:cNvSpPr>
            <a:spLocks noChangeArrowheads="1"/>
          </p:cNvSpPr>
          <p:nvPr/>
        </p:nvSpPr>
        <p:spPr bwMode="auto">
          <a:xfrm>
            <a:off x="6858000" y="2590800"/>
            <a:ext cx="838200" cy="533400"/>
          </a:xfrm>
          <a:prstGeom prst="leftArrow">
            <a:avLst>
              <a:gd name="adj1" fmla="val 50000"/>
              <a:gd name="adj2" fmla="val 3928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31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7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7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7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47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60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>
                <a:cs typeface="Times New Roman" pitchFamily="18" charset="0"/>
              </a:rPr>
              <a:t>Método do Intervalo de Confiança</a:t>
            </a:r>
            <a:endParaRPr lang="pt-BR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pt-BR" u="sng" dirty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pt-BR" sz="24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pt-BR" sz="2400" dirty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pt-BR" sz="2400" dirty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pt-BR" sz="2400" dirty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pt-BR" sz="2400" dirty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pt-BR" dirty="0" smtClean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pt-BR" dirty="0" smtClean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pt-BR" dirty="0" smtClean="0">
                <a:cs typeface="Times New Roman" pitchFamily="18" charset="0"/>
              </a:rPr>
              <a:t>Pressuposto </a:t>
            </a:r>
            <a:r>
              <a:rPr lang="pt-BR" dirty="0">
                <a:cs typeface="Times New Roman" pitchFamily="18" charset="0"/>
              </a:rPr>
              <a:t>básico:</a:t>
            </a:r>
          </a:p>
          <a:p>
            <a:pPr lvl="1">
              <a:lnSpc>
                <a:spcPct val="90000"/>
              </a:lnSpc>
            </a:pPr>
            <a:r>
              <a:rPr lang="pt-BR" sz="2000" dirty="0">
                <a:solidFill>
                  <a:srgbClr val="009900"/>
                </a:solidFill>
                <a:cs typeface="Times New Roman" pitchFamily="18" charset="0"/>
              </a:rPr>
              <a:t>distribuição do número de acidentes</a:t>
            </a:r>
            <a:r>
              <a:rPr lang="pt-BR" sz="2000" dirty="0">
                <a:cs typeface="Times New Roman" pitchFamily="18" charset="0"/>
              </a:rPr>
              <a:t> pode ser bem representada por uma </a:t>
            </a:r>
            <a:r>
              <a:rPr lang="pt-BR" sz="2000" dirty="0">
                <a:solidFill>
                  <a:srgbClr val="CC3300"/>
                </a:solidFill>
                <a:cs typeface="Times New Roman" pitchFamily="18" charset="0"/>
              </a:rPr>
              <a:t>distribuição normal.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pt-BR" sz="1400" dirty="0">
              <a:solidFill>
                <a:srgbClr val="CC3300"/>
              </a:solidFill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pt-BR" sz="2000" b="1" dirty="0">
              <a:cs typeface="Times New Roman" pitchFamily="18" charset="0"/>
            </a:endParaRP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1928794" y="2000240"/>
            <a:ext cx="4857750" cy="2057400"/>
            <a:chOff x="1584" y="1584"/>
            <a:chExt cx="3060" cy="1296"/>
          </a:xfrm>
        </p:grpSpPr>
        <p:sp>
          <p:nvSpPr>
            <p:cNvPr id="8197" name="Line 5"/>
            <p:cNvSpPr>
              <a:spLocks noChangeShapeType="1"/>
            </p:cNvSpPr>
            <p:nvPr/>
          </p:nvSpPr>
          <p:spPr bwMode="auto">
            <a:xfrm flipH="1" flipV="1">
              <a:off x="1584" y="1584"/>
              <a:ext cx="0" cy="116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8198" name="Line 6"/>
            <p:cNvSpPr>
              <a:spLocks noChangeShapeType="1"/>
            </p:cNvSpPr>
            <p:nvPr/>
          </p:nvSpPr>
          <p:spPr bwMode="auto">
            <a:xfrm>
              <a:off x="1584" y="2750"/>
              <a:ext cx="20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8199" name="Freeform 7"/>
            <p:cNvSpPr>
              <a:spLocks/>
            </p:cNvSpPr>
            <p:nvPr/>
          </p:nvSpPr>
          <p:spPr bwMode="auto">
            <a:xfrm>
              <a:off x="1705" y="1757"/>
              <a:ext cx="1575" cy="907"/>
            </a:xfrm>
            <a:custGeom>
              <a:avLst/>
              <a:gdLst/>
              <a:ahLst/>
              <a:cxnLst>
                <a:cxn ang="0">
                  <a:pos x="0" y="960"/>
                </a:cxn>
                <a:cxn ang="0">
                  <a:pos x="432" y="672"/>
                </a:cxn>
                <a:cxn ang="0">
                  <a:pos x="720" y="96"/>
                </a:cxn>
                <a:cxn ang="0">
                  <a:pos x="1008" y="96"/>
                </a:cxn>
                <a:cxn ang="0">
                  <a:pos x="1296" y="672"/>
                </a:cxn>
                <a:cxn ang="0">
                  <a:pos x="1728" y="960"/>
                </a:cxn>
                <a:cxn ang="0">
                  <a:pos x="1872" y="960"/>
                </a:cxn>
              </a:cxnLst>
              <a:rect l="0" t="0" r="r" b="b"/>
              <a:pathLst>
                <a:path w="1872" h="1008">
                  <a:moveTo>
                    <a:pt x="0" y="960"/>
                  </a:moveTo>
                  <a:cubicBezTo>
                    <a:pt x="156" y="888"/>
                    <a:pt x="312" y="816"/>
                    <a:pt x="432" y="672"/>
                  </a:cubicBezTo>
                  <a:cubicBezTo>
                    <a:pt x="552" y="528"/>
                    <a:pt x="624" y="192"/>
                    <a:pt x="720" y="96"/>
                  </a:cubicBezTo>
                  <a:cubicBezTo>
                    <a:pt x="816" y="0"/>
                    <a:pt x="912" y="0"/>
                    <a:pt x="1008" y="96"/>
                  </a:cubicBezTo>
                  <a:cubicBezTo>
                    <a:pt x="1104" y="192"/>
                    <a:pt x="1176" y="528"/>
                    <a:pt x="1296" y="672"/>
                  </a:cubicBezTo>
                  <a:cubicBezTo>
                    <a:pt x="1416" y="816"/>
                    <a:pt x="1632" y="912"/>
                    <a:pt x="1728" y="960"/>
                  </a:cubicBezTo>
                  <a:cubicBezTo>
                    <a:pt x="1824" y="1008"/>
                    <a:pt x="1848" y="984"/>
                    <a:pt x="1872" y="96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8200" name="Line 8"/>
            <p:cNvSpPr>
              <a:spLocks noChangeShapeType="1"/>
            </p:cNvSpPr>
            <p:nvPr/>
          </p:nvSpPr>
          <p:spPr bwMode="auto">
            <a:xfrm>
              <a:off x="3038" y="2102"/>
              <a:ext cx="0" cy="77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8201" name="Text Box 9"/>
            <p:cNvSpPr txBox="1">
              <a:spLocks noChangeArrowheads="1"/>
            </p:cNvSpPr>
            <p:nvPr/>
          </p:nvSpPr>
          <p:spPr bwMode="auto">
            <a:xfrm>
              <a:off x="2736" y="1920"/>
              <a:ext cx="190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r>
                <a:rPr lang="pt-BR" sz="1200"/>
                <a:t>Taxa Crítica= </a:t>
              </a:r>
              <a:r>
                <a:rPr lang="pt-BR" sz="1200">
                  <a:sym typeface="Symbol" pitchFamily="18" charset="2"/>
                </a:rPr>
                <a:t></a:t>
              </a:r>
              <a:r>
                <a:rPr lang="pt-BR" sz="1200"/>
                <a:t> + k </a:t>
              </a:r>
              <a:r>
                <a:rPr lang="pt-BR" sz="1200">
                  <a:sym typeface="Symbol" pitchFamily="18" charset="2"/>
                </a:rPr>
                <a:t></a:t>
              </a:r>
              <a:endParaRPr lang="pt-BR" sz="1200"/>
            </a:p>
          </p:txBody>
        </p:sp>
        <p:sp>
          <p:nvSpPr>
            <p:cNvPr id="8202" name="Text Box 10"/>
            <p:cNvSpPr txBox="1">
              <a:spLocks noChangeArrowheads="1"/>
            </p:cNvSpPr>
            <p:nvPr/>
          </p:nvSpPr>
          <p:spPr bwMode="auto">
            <a:xfrm>
              <a:off x="2190" y="2232"/>
              <a:ext cx="606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r>
                <a:rPr lang="pt-BR" sz="1200"/>
                <a:t>95%</a:t>
              </a:r>
            </a:p>
          </p:txBody>
        </p:sp>
      </p:grp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5000628" y="3857628"/>
            <a:ext cx="1493838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4000" rIns="54000">
            <a:spAutoFit/>
          </a:bodyPr>
          <a:lstStyle/>
          <a:p>
            <a:pPr algn="l">
              <a:spcBef>
                <a:spcPct val="50000"/>
              </a:spcBef>
            </a:pPr>
            <a:r>
              <a:rPr lang="pt-BR" sz="1500" dirty="0"/>
              <a:t>taxa acidentes</a:t>
            </a: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 rot="16200000">
            <a:off x="1135837" y="2293131"/>
            <a:ext cx="1176334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pt-BR" sz="1400" dirty="0"/>
              <a:t>Freqüência</a:t>
            </a:r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32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cs typeface="Times New Roman" pitchFamily="18" charset="0"/>
              </a:rPr>
              <a:t>Método do Intervalo de Confiança</a:t>
            </a:r>
            <a:endParaRPr lang="pt-BR" dirty="0"/>
          </a:p>
        </p:txBody>
      </p:sp>
      <p:sp>
        <p:nvSpPr>
          <p:cNvPr id="149517" name="Rectangle 1037"/>
          <p:cNvSpPr>
            <a:spLocks noChangeArrowheads="1"/>
          </p:cNvSpPr>
          <p:nvPr/>
        </p:nvSpPr>
        <p:spPr bwMode="auto">
          <a:xfrm>
            <a:off x="838200" y="2654300"/>
            <a:ext cx="4038600" cy="730250"/>
          </a:xfrm>
          <a:prstGeom prst="rect">
            <a:avLst/>
          </a:prstGeom>
          <a:noFill/>
          <a:ln w="28575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pt-BR" sz="2000" u="sng">
                <a:latin typeface="Arial" charset="0"/>
                <a:cs typeface="Times New Roman" pitchFamily="18" charset="0"/>
              </a:rPr>
              <a:t>Quando</a:t>
            </a:r>
            <a:r>
              <a:rPr lang="pt-BR" sz="2000">
                <a:latin typeface="Arial" charset="0"/>
                <a:cs typeface="Times New Roman" pitchFamily="18" charset="0"/>
              </a:rPr>
              <a:t>:</a:t>
            </a:r>
          </a:p>
          <a:p>
            <a:pPr algn="l"/>
            <a:r>
              <a:rPr lang="pt-BR" sz="2000" b="1">
                <a:latin typeface="Arial" charset="0"/>
                <a:cs typeface="Times New Roman" pitchFamily="18" charset="0"/>
              </a:rPr>
              <a:t>taxa de acidentes &gt; taxa critica</a:t>
            </a:r>
          </a:p>
        </p:txBody>
      </p:sp>
      <p:sp>
        <p:nvSpPr>
          <p:cNvPr id="149518" name="Rectangle 1038"/>
          <p:cNvSpPr>
            <a:spLocks noChangeArrowheads="1"/>
          </p:cNvSpPr>
          <p:nvPr/>
        </p:nvSpPr>
        <p:spPr bwMode="auto">
          <a:xfrm>
            <a:off x="5943600" y="2641600"/>
            <a:ext cx="2057400" cy="711200"/>
          </a:xfrm>
          <a:prstGeom prst="rect">
            <a:avLst/>
          </a:prstGeom>
          <a:solidFill>
            <a:srgbClr val="FF9900"/>
          </a:solidFill>
          <a:ln w="9525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BR" sz="2000" b="1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é considerado ponto crítico</a:t>
            </a:r>
          </a:p>
        </p:txBody>
      </p:sp>
      <p:sp>
        <p:nvSpPr>
          <p:cNvPr id="149521" name="AutoShape 1041"/>
          <p:cNvSpPr>
            <a:spLocks noChangeArrowheads="1"/>
          </p:cNvSpPr>
          <p:nvPr/>
        </p:nvSpPr>
        <p:spPr bwMode="auto">
          <a:xfrm>
            <a:off x="5105400" y="2819400"/>
            <a:ext cx="685800" cy="381000"/>
          </a:xfrm>
          <a:prstGeom prst="chevron">
            <a:avLst>
              <a:gd name="adj" fmla="val 4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571472" y="4286256"/>
            <a:ext cx="7500990" cy="138499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sz="2800" dirty="0" smtClean="0">
                <a:cs typeface="Times New Roman" pitchFamily="18" charset="0"/>
              </a:rPr>
              <a:t>método </a:t>
            </a:r>
            <a:r>
              <a:rPr lang="pt-BR" sz="2800" dirty="0" smtClean="0">
                <a:solidFill>
                  <a:schemeClr val="tx1"/>
                </a:solidFill>
                <a:cs typeface="Times New Roman" pitchFamily="18" charset="0"/>
              </a:rPr>
              <a:t>não </a:t>
            </a:r>
            <a:r>
              <a:rPr lang="pt-BR" sz="2800" dirty="0" smtClean="0">
                <a:cs typeface="Times New Roman" pitchFamily="18" charset="0"/>
              </a:rPr>
              <a:t>é muito usado pois a curva normal </a:t>
            </a:r>
            <a:r>
              <a:rPr lang="pt-BR" sz="2800" dirty="0" smtClean="0">
                <a:solidFill>
                  <a:schemeClr val="tx1"/>
                </a:solidFill>
                <a:cs typeface="Times New Roman" pitchFamily="18" charset="0"/>
              </a:rPr>
              <a:t>não</a:t>
            </a:r>
            <a:r>
              <a:rPr lang="pt-BR" sz="2800" dirty="0" smtClean="0">
                <a:cs typeface="Times New Roman" pitchFamily="18" charset="0"/>
              </a:rPr>
              <a:t> é uma distribuição adequada ao fenômeno de ocorrência de acidentes</a:t>
            </a:r>
            <a:endParaRPr lang="pt-BR" sz="2800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33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cs typeface="Times New Roman" pitchFamily="18" charset="0"/>
              </a:rPr>
              <a:t>Método do Intervalo de Confiança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pt-BR" dirty="0" smtClean="0">
                <a:cs typeface="Times New Roman" pitchFamily="18" charset="0"/>
              </a:rPr>
              <a:t>Exercício: </a:t>
            </a:r>
            <a:r>
              <a:rPr lang="pt-BR" dirty="0" smtClean="0">
                <a:solidFill>
                  <a:schemeClr val="accent1"/>
                </a:solidFill>
                <a:cs typeface="Times New Roman" pitchFamily="18" charset="0"/>
              </a:rPr>
              <a:t>dados no Excel</a:t>
            </a:r>
          </a:p>
          <a:p>
            <a:pPr>
              <a:buNone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34</a:t>
            </a:fld>
            <a:endParaRPr lang="pt-BR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Métodos de Identificação de “</a:t>
            </a:r>
            <a:r>
              <a:rPr lang="pt-BR">
                <a:solidFill>
                  <a:srgbClr val="CC3300"/>
                </a:solidFill>
              </a:rPr>
              <a:t>Pontos Críticos</a:t>
            </a:r>
            <a:r>
              <a:rPr lang="pt-BR"/>
              <a:t>”</a:t>
            </a:r>
          </a:p>
        </p:txBody>
      </p:sp>
      <p:sp>
        <p:nvSpPr>
          <p:cNvPr id="14848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914400" y="2590800"/>
            <a:ext cx="8001000" cy="3505200"/>
          </a:xfrm>
        </p:spPr>
        <p:txBody>
          <a:bodyPr/>
          <a:lstStyle/>
          <a:p>
            <a:r>
              <a:rPr lang="pt-BR">
                <a:cs typeface="Times New Roman" pitchFamily="18" charset="0"/>
              </a:rPr>
              <a:t>Método do Intervalo de Confiança</a:t>
            </a:r>
            <a:r>
              <a:rPr lang="pt-BR">
                <a:solidFill>
                  <a:srgbClr val="FF9900"/>
                </a:solidFill>
              </a:rPr>
              <a:t> </a:t>
            </a:r>
          </a:p>
          <a:p>
            <a:r>
              <a:rPr lang="pt-BR">
                <a:solidFill>
                  <a:srgbClr val="009900"/>
                </a:solidFill>
                <a:cs typeface="Times New Roman" pitchFamily="18" charset="0"/>
              </a:rPr>
              <a:t>Método do controle de qualidade da taxa</a:t>
            </a:r>
            <a:r>
              <a:rPr lang="pt-BR">
                <a:cs typeface="Times New Roman" pitchFamily="18" charset="0"/>
              </a:rPr>
              <a:t> </a:t>
            </a:r>
          </a:p>
          <a:p>
            <a:r>
              <a:rPr lang="pt-BR">
                <a:cs typeface="Times New Roman" pitchFamily="18" charset="0"/>
              </a:rPr>
              <a:t>Critério da medida tripla</a:t>
            </a:r>
            <a:r>
              <a:rPr lang="pt-BR"/>
              <a:t> </a:t>
            </a:r>
          </a:p>
          <a:p>
            <a:r>
              <a:rPr lang="en-US">
                <a:cs typeface="Times New Roman" pitchFamily="18" charset="0"/>
              </a:rPr>
              <a:t>Método empírico de Bayes</a:t>
            </a:r>
            <a:r>
              <a:rPr lang="pt-BR"/>
              <a:t> </a:t>
            </a:r>
          </a:p>
          <a:p>
            <a:pPr lvl="1">
              <a:buFontTx/>
              <a:buNone/>
            </a:pPr>
            <a:endParaRPr lang="pt-BR" sz="2800"/>
          </a:p>
        </p:txBody>
      </p:sp>
      <p:sp>
        <p:nvSpPr>
          <p:cNvPr id="148484" name="AutoShape 1028"/>
          <p:cNvSpPr>
            <a:spLocks noChangeArrowheads="1"/>
          </p:cNvSpPr>
          <p:nvPr/>
        </p:nvSpPr>
        <p:spPr bwMode="auto">
          <a:xfrm>
            <a:off x="8001000" y="3124200"/>
            <a:ext cx="838200" cy="533400"/>
          </a:xfrm>
          <a:prstGeom prst="leftArrow">
            <a:avLst>
              <a:gd name="adj1" fmla="val 50000"/>
              <a:gd name="adj2" fmla="val 3928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35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8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8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8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48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4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>
                <a:cs typeface="Times New Roman" pitchFamily="18" charset="0"/>
              </a:rPr>
              <a:t>Método do Controle de Qualidade da Taxa </a:t>
            </a:r>
            <a:r>
              <a:rPr lang="pt-BR" dirty="0" smtClean="0">
                <a:cs typeface="Times New Roman" pitchFamily="18" charset="0"/>
              </a:rPr>
              <a:t>– CQT </a:t>
            </a:r>
            <a:r>
              <a:rPr lang="pt-BR" sz="1600" i="1" dirty="0" smtClean="0">
                <a:cs typeface="Times New Roman" pitchFamily="18" charset="0"/>
              </a:rPr>
              <a:t>(</a:t>
            </a:r>
            <a:r>
              <a:rPr lang="en-US" sz="1600" i="1" dirty="0" smtClean="0">
                <a:cs typeface="Times New Roman" pitchFamily="18" charset="0"/>
              </a:rPr>
              <a:t>THE RATE QUALITY CONTROL METHOD)</a:t>
            </a:r>
            <a:endParaRPr lang="pt-BR" sz="1600" i="1" dirty="0">
              <a:cs typeface="Times New Roman" pitchFamily="18" charset="0"/>
            </a:endParaRP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t-BR" sz="2400" dirty="0">
                <a:cs typeface="Times New Roman" pitchFamily="18" charset="0"/>
              </a:rPr>
              <a:t>Pressuposto básico:</a:t>
            </a:r>
          </a:p>
          <a:p>
            <a:pPr lvl="1">
              <a:lnSpc>
                <a:spcPct val="90000"/>
              </a:lnSpc>
            </a:pPr>
            <a:endParaRPr lang="pt-BR" sz="2000" dirty="0" smtClean="0">
              <a:solidFill>
                <a:srgbClr val="009900"/>
              </a:solidFill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pt-BR" sz="2000" dirty="0" smtClean="0">
                <a:solidFill>
                  <a:srgbClr val="009900"/>
                </a:solidFill>
                <a:cs typeface="Times New Roman" pitchFamily="18" charset="0"/>
              </a:rPr>
              <a:t>distribuição </a:t>
            </a:r>
            <a:r>
              <a:rPr lang="pt-BR" sz="2000" dirty="0">
                <a:solidFill>
                  <a:srgbClr val="009900"/>
                </a:solidFill>
                <a:cs typeface="Times New Roman" pitchFamily="18" charset="0"/>
              </a:rPr>
              <a:t>do número de acidentes</a:t>
            </a:r>
            <a:r>
              <a:rPr lang="pt-BR" sz="2000" dirty="0">
                <a:cs typeface="Times New Roman" pitchFamily="18" charset="0"/>
              </a:rPr>
              <a:t> pode ser bem representada por uma </a:t>
            </a:r>
            <a:r>
              <a:rPr lang="pt-BR" sz="2000" dirty="0">
                <a:solidFill>
                  <a:srgbClr val="CC3300"/>
                </a:solidFill>
                <a:cs typeface="Times New Roman" pitchFamily="18" charset="0"/>
              </a:rPr>
              <a:t>distribuição de </a:t>
            </a:r>
            <a:r>
              <a:rPr lang="pt-BR" sz="2000" dirty="0" smtClean="0">
                <a:solidFill>
                  <a:srgbClr val="CC3300"/>
                </a:solidFill>
                <a:cs typeface="Times New Roman" pitchFamily="18" charset="0"/>
              </a:rPr>
              <a:t>Poisson</a:t>
            </a:r>
            <a:endParaRPr lang="pt-BR" sz="2000" dirty="0">
              <a:solidFill>
                <a:srgbClr val="CC3300"/>
              </a:solidFill>
              <a:cs typeface="Times New Roman" pitchFamily="18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endParaRPr lang="pt-BR" sz="2000" dirty="0">
              <a:solidFill>
                <a:srgbClr val="CC3300"/>
              </a:solidFill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pt-BR" sz="2000" dirty="0">
                <a:cs typeface="Times New Roman" pitchFamily="18" charset="0"/>
              </a:rPr>
              <a:t>O modelo de Poisson é comumente chamado de “</a:t>
            </a:r>
            <a:r>
              <a:rPr lang="pt-BR" sz="2000" dirty="0">
                <a:solidFill>
                  <a:srgbClr val="009900"/>
                </a:solidFill>
                <a:cs typeface="Times New Roman" pitchFamily="18" charset="0"/>
              </a:rPr>
              <a:t>modelo de eventos raros</a:t>
            </a:r>
            <a:r>
              <a:rPr lang="pt-BR" sz="2000" dirty="0">
                <a:cs typeface="Times New Roman" pitchFamily="18" charset="0"/>
              </a:rPr>
              <a:t>” ou “</a:t>
            </a:r>
            <a:r>
              <a:rPr lang="pt-BR" sz="2000" dirty="0">
                <a:solidFill>
                  <a:srgbClr val="009900"/>
                </a:solidFill>
                <a:cs typeface="Times New Roman" pitchFamily="18" charset="0"/>
              </a:rPr>
              <a:t>modelo de eventos catastróficos</a:t>
            </a:r>
            <a:r>
              <a:rPr lang="pt-BR" sz="2000" dirty="0" smtClean="0">
                <a:cs typeface="Times New Roman" pitchFamily="18" charset="0"/>
              </a:rPr>
              <a:t>”</a:t>
            </a:r>
          </a:p>
          <a:p>
            <a:pPr lvl="1">
              <a:lnSpc>
                <a:spcPct val="90000"/>
              </a:lnSpc>
            </a:pPr>
            <a:endParaRPr lang="pt-BR" sz="2000" dirty="0" smtClean="0"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pt-BR" sz="2000" dirty="0" smtClean="0"/>
              <a:t>freqüentemente para descrever falhas ou erros</a:t>
            </a:r>
            <a:endParaRPr lang="pt-BR" sz="2000" dirty="0">
              <a:cs typeface="Times New Roman" pitchFamily="18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endParaRPr lang="pt-BR" sz="2000" dirty="0">
              <a:cs typeface="Times New Roman" pitchFamily="18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36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>
                <a:cs typeface="Times New Roman" pitchFamily="18" charset="0"/>
              </a:rPr>
              <a:t>Método do Controle de Qualidade da Taxa </a:t>
            </a:r>
            <a:r>
              <a:rPr lang="pt-BR" dirty="0" smtClean="0">
                <a:cs typeface="Times New Roman" pitchFamily="18" charset="0"/>
              </a:rPr>
              <a:t>– CQT </a:t>
            </a:r>
            <a:r>
              <a:rPr lang="pt-BR" sz="1600" i="1" dirty="0" smtClean="0">
                <a:cs typeface="Times New Roman" pitchFamily="18" charset="0"/>
              </a:rPr>
              <a:t>(</a:t>
            </a:r>
            <a:r>
              <a:rPr lang="en-US" sz="1600" i="1" dirty="0" smtClean="0">
                <a:cs typeface="Times New Roman" pitchFamily="18" charset="0"/>
              </a:rPr>
              <a:t>THE RATE QUALITY CONTROL METHOD)</a:t>
            </a:r>
            <a:endParaRPr lang="pt-BR" sz="1600" i="1" dirty="0">
              <a:cs typeface="Times New Roman" pitchFamily="18" charset="0"/>
            </a:endParaRP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pt-BR" sz="2400" dirty="0" smtClean="0">
                <a:cs typeface="Times New Roman" pitchFamily="18" charset="0"/>
              </a:rPr>
              <a:t>Características </a:t>
            </a:r>
            <a:r>
              <a:rPr lang="pt-BR" dirty="0" smtClean="0">
                <a:cs typeface="Times New Roman" pitchFamily="18" charset="0"/>
              </a:rPr>
              <a:t>da </a:t>
            </a:r>
            <a:r>
              <a:rPr lang="pt-BR" dirty="0" smtClean="0">
                <a:solidFill>
                  <a:srgbClr val="FF0000"/>
                </a:solidFill>
                <a:cs typeface="Times New Roman" pitchFamily="18" charset="0"/>
              </a:rPr>
              <a:t>distribuição </a:t>
            </a:r>
            <a:r>
              <a:rPr lang="pt-BR" dirty="0">
                <a:solidFill>
                  <a:srgbClr val="FF0000"/>
                </a:solidFill>
                <a:cs typeface="Times New Roman" pitchFamily="18" charset="0"/>
              </a:rPr>
              <a:t>de Poisson</a:t>
            </a:r>
            <a:r>
              <a:rPr lang="pt-BR" dirty="0">
                <a:cs typeface="Times New Roman" pitchFamily="18" charset="0"/>
              </a:rPr>
              <a:t>.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pt-BR" sz="2000" dirty="0">
              <a:solidFill>
                <a:srgbClr val="CC3300"/>
              </a:solidFill>
              <a:cs typeface="Times New Roman" pitchFamily="18" charset="0"/>
            </a:endParaRPr>
          </a:p>
          <a:p>
            <a:pPr lvl="1"/>
            <a:r>
              <a:rPr lang="pt-BR" dirty="0" smtClean="0"/>
              <a:t>O número de eventos ocorrendo em um particular intervalo de tempo ou em uma específica região é independente do número de eventos que ocorre em outro intervalo de tempo ou região (o processo não tem memória)</a:t>
            </a:r>
          </a:p>
          <a:p>
            <a:pPr lvl="1"/>
            <a:endParaRPr lang="pt-BR" dirty="0" smtClean="0"/>
          </a:p>
          <a:p>
            <a:pPr lvl="1"/>
            <a:r>
              <a:rPr lang="pt-BR" dirty="0" smtClean="0"/>
              <a:t>A probabilidade que um único evento ocorra durante um intervalo muito curto de tempo ou em uma pequena região é proporcional ao comprimento do intervalo de tempo ou tamanho da região. (espera-se mais colisões em 1 ano do que em um mês)</a:t>
            </a:r>
          </a:p>
          <a:p>
            <a:pPr lvl="1"/>
            <a:endParaRPr lang="pt-BR" dirty="0" smtClean="0"/>
          </a:p>
          <a:p>
            <a:pPr lvl="1"/>
            <a:r>
              <a:rPr lang="pt-BR" dirty="0" smtClean="0"/>
              <a:t>A probabilidade de que mais que um evento ocorra durante um intervalo muito pequeno de tempo ou em uma pequena região é  </a:t>
            </a:r>
            <a:r>
              <a:rPr lang="pt-BR" dirty="0" err="1" smtClean="0"/>
              <a:t>negligenciável</a:t>
            </a:r>
            <a:r>
              <a:rPr lang="pt-BR" dirty="0" smtClean="0"/>
              <a:t>.</a:t>
            </a:r>
          </a:p>
          <a:p>
            <a:pPr>
              <a:buNone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37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>
                <a:cs typeface="Times New Roman" pitchFamily="18" charset="0"/>
              </a:rPr>
              <a:t>Método do Controle de Qualidade da Taxa </a:t>
            </a:r>
            <a:r>
              <a:rPr lang="pt-BR" dirty="0" smtClean="0">
                <a:cs typeface="Times New Roman" pitchFamily="18" charset="0"/>
              </a:rPr>
              <a:t>– CQT </a:t>
            </a:r>
            <a:r>
              <a:rPr lang="pt-BR" sz="1600" i="1" dirty="0" smtClean="0">
                <a:cs typeface="Times New Roman" pitchFamily="18" charset="0"/>
              </a:rPr>
              <a:t>(</a:t>
            </a:r>
            <a:r>
              <a:rPr lang="en-US" sz="1600" i="1" dirty="0" smtClean="0">
                <a:cs typeface="Times New Roman" pitchFamily="18" charset="0"/>
              </a:rPr>
              <a:t>THE RATE QUALITY CONTROL METHOD)</a:t>
            </a:r>
            <a:endParaRPr lang="pt-BR" sz="1600" i="1" dirty="0">
              <a:cs typeface="Times New Roman" pitchFamily="18" charset="0"/>
            </a:endParaRP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pt-BR" dirty="0" smtClean="0"/>
              <a:t>propriedade do modelo de Poisson</a:t>
            </a:r>
            <a:endParaRPr lang="pt-BR" dirty="0">
              <a:cs typeface="Times New Roman" pitchFamily="18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endParaRPr lang="pt-BR" sz="2000" dirty="0">
              <a:solidFill>
                <a:srgbClr val="CC3300"/>
              </a:solidFill>
              <a:cs typeface="Times New Roman" pitchFamily="18" charset="0"/>
            </a:endParaRPr>
          </a:p>
          <a:p>
            <a:pPr lvl="1"/>
            <a:r>
              <a:rPr lang="pt-BR" dirty="0" smtClean="0"/>
              <a:t>média é igual a variância, sendo assim é necessário apena para descrever a </a:t>
            </a:r>
            <a:r>
              <a:rPr lang="pt-BR" dirty="0" err="1" smtClean="0"/>
              <a:t>distribuiçãos</a:t>
            </a:r>
            <a:r>
              <a:rPr lang="pt-BR" dirty="0" smtClean="0"/>
              <a:t> conhecer um dos parâmetros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38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>
                <a:cs typeface="Times New Roman" pitchFamily="18" charset="0"/>
              </a:rPr>
              <a:t>Método do Controle de Qualidade da Taxa </a:t>
            </a:r>
            <a:r>
              <a:rPr lang="pt-BR" dirty="0" smtClean="0">
                <a:cs typeface="Times New Roman" pitchFamily="18" charset="0"/>
              </a:rPr>
              <a:t>– CQT </a:t>
            </a:r>
            <a:r>
              <a:rPr lang="pt-BR" sz="1600" i="1" dirty="0" smtClean="0">
                <a:cs typeface="Times New Roman" pitchFamily="18" charset="0"/>
              </a:rPr>
              <a:t>(</a:t>
            </a:r>
            <a:r>
              <a:rPr lang="en-US" sz="1600" i="1" dirty="0" smtClean="0">
                <a:cs typeface="Times New Roman" pitchFamily="18" charset="0"/>
              </a:rPr>
              <a:t>THE RATE QUALITY CONTROL METHOD)</a:t>
            </a:r>
            <a:endParaRPr lang="pt-BR" sz="1600" i="1" dirty="0">
              <a:cs typeface="Times New Roman" pitchFamily="18" charset="0"/>
            </a:endParaRP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None/>
            </a:pPr>
            <a:endParaRPr lang="pt-BR" sz="2000" dirty="0">
              <a:cs typeface="Times New Roman" pitchFamily="18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endParaRPr lang="pt-BR" sz="2000" dirty="0"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pt-BR" sz="2000" dirty="0" smtClean="0">
                <a:cs typeface="Times New Roman" pitchFamily="18" charset="0"/>
              </a:rPr>
              <a:t>A distribuição </a:t>
            </a:r>
            <a:r>
              <a:rPr lang="pt-BR" sz="2000" dirty="0">
                <a:cs typeface="Times New Roman" pitchFamily="18" charset="0"/>
              </a:rPr>
              <a:t>de freqüências é descrita por:</a:t>
            </a:r>
          </a:p>
          <a:p>
            <a:pPr lvl="3">
              <a:lnSpc>
                <a:spcPct val="90000"/>
              </a:lnSpc>
              <a:buFontTx/>
              <a:buNone/>
            </a:pPr>
            <a:endParaRPr lang="pt-BR" sz="800" dirty="0">
              <a:cs typeface="Times New Roman" pitchFamily="18" charset="0"/>
            </a:endParaRPr>
          </a:p>
          <a:p>
            <a:pPr lvl="1">
              <a:buNone/>
            </a:pPr>
            <a:r>
              <a:rPr lang="pt-BR" sz="1700" dirty="0">
                <a:cs typeface="Times New Roman" pitchFamily="18" charset="0"/>
              </a:rPr>
              <a:t>  </a:t>
            </a:r>
            <a:r>
              <a:rPr lang="pt-BR" sz="4000" dirty="0" smtClean="0"/>
              <a:t>P(x) = </a:t>
            </a:r>
            <a:r>
              <a:rPr lang="pt-BR" sz="4000" u="sng" dirty="0" smtClean="0"/>
              <a:t>e</a:t>
            </a:r>
            <a:r>
              <a:rPr lang="pt-BR" sz="4000" u="sng" baseline="30000" dirty="0" smtClean="0"/>
              <a:t>- </a:t>
            </a:r>
            <a:r>
              <a:rPr lang="pt-BR" sz="4000" u="sng" baseline="30000" dirty="0" smtClean="0">
                <a:sym typeface="Symbol"/>
              </a:rPr>
              <a:t></a:t>
            </a:r>
            <a:r>
              <a:rPr lang="pt-BR" sz="4000" u="sng" dirty="0" smtClean="0"/>
              <a:t>  </a:t>
            </a:r>
            <a:r>
              <a:rPr lang="pt-BR" sz="4000" u="sng" dirty="0" smtClean="0">
                <a:sym typeface="Symbol"/>
              </a:rPr>
              <a:t></a:t>
            </a:r>
            <a:r>
              <a:rPr lang="pt-BR" sz="4000" u="sng" baseline="30000" dirty="0" smtClean="0"/>
              <a:t>x</a:t>
            </a:r>
            <a:endParaRPr lang="pt-BR" sz="4000" dirty="0" smtClean="0"/>
          </a:p>
          <a:p>
            <a:pPr>
              <a:buNone/>
            </a:pPr>
            <a:r>
              <a:rPr lang="pt-BR" sz="4000" dirty="0" smtClean="0"/>
              <a:t>   		     x!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t-BR" sz="2000" dirty="0">
                <a:cs typeface="Times New Roman" pitchFamily="18" charset="0"/>
              </a:rPr>
              <a:t>	onde: </a:t>
            </a:r>
            <a:endParaRPr lang="pt-BR" sz="2000" dirty="0" smtClean="0"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t-BR" sz="2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		</a:t>
            </a:r>
            <a:r>
              <a:rPr lang="pt-BR" sz="1700" dirty="0" smtClean="0">
                <a:cs typeface="Times New Roman" pitchFamily="18" charset="0"/>
                <a:sym typeface="Symbol" pitchFamily="18" charset="2"/>
              </a:rPr>
              <a:t>P(x) – a probabilidade do evento ocorrer x vezes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t-BR" sz="1700" dirty="0" smtClean="0">
                <a:cs typeface="Times New Roman" pitchFamily="18" charset="0"/>
                <a:sym typeface="Symbol" pitchFamily="18" charset="2"/>
              </a:rPr>
              <a:t>		 </a:t>
            </a:r>
            <a:r>
              <a:rPr lang="pt-BR" sz="1700" dirty="0">
                <a:cs typeface="Times New Roman" pitchFamily="18" charset="0"/>
                <a:sym typeface="Symbol" pitchFamily="18" charset="2"/>
              </a:rPr>
              <a:t>- </a:t>
            </a:r>
            <a:r>
              <a:rPr lang="pt-BR" sz="1700" dirty="0" smtClean="0">
                <a:cs typeface="Times New Roman" pitchFamily="18" charset="0"/>
                <a:sym typeface="Symbol" pitchFamily="18" charset="2"/>
              </a:rPr>
              <a:t>média da distribuição</a:t>
            </a:r>
            <a:endParaRPr lang="pt-BR" sz="1700" dirty="0">
              <a:cs typeface="Times New Roman" pitchFamily="18" charset="0"/>
              <a:sym typeface="Symbol" pitchFamily="18" charset="2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t-BR" sz="1700" dirty="0">
                <a:cs typeface="Times New Roman" pitchFamily="18" charset="0"/>
                <a:sym typeface="Symbol" pitchFamily="18" charset="2"/>
              </a:rPr>
              <a:t> 		</a:t>
            </a:r>
            <a:r>
              <a:rPr lang="pt-BR" sz="1700" dirty="0" smtClean="0">
                <a:cs typeface="Times New Roman" pitchFamily="18" charset="0"/>
                <a:sym typeface="Symbol" pitchFamily="18" charset="2"/>
              </a:rPr>
              <a:t>e – base do </a:t>
            </a:r>
            <a:r>
              <a:rPr lang="pt-BR" sz="1700" dirty="0" err="1" smtClean="0">
                <a:cs typeface="Times New Roman" pitchFamily="18" charset="0"/>
                <a:sym typeface="Symbol" pitchFamily="18" charset="2"/>
              </a:rPr>
              <a:t>logarítmo</a:t>
            </a:r>
            <a:r>
              <a:rPr lang="pt-BR" sz="1700" dirty="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pt-BR" sz="1700" dirty="0" err="1" smtClean="0">
                <a:cs typeface="Times New Roman" pitchFamily="18" charset="0"/>
                <a:sym typeface="Symbol" pitchFamily="18" charset="2"/>
              </a:rPr>
              <a:t>neperiano</a:t>
            </a:r>
            <a:endParaRPr lang="pt-BR" sz="1700" dirty="0"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39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cs typeface="Times New Roman" pitchFamily="18" charset="0"/>
              </a:rPr>
              <a:t>Ocorrência dos Acidentes</a:t>
            </a:r>
            <a:endParaRPr lang="pt-BR" dirty="0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sz="quarter" idx="1"/>
          </p:nvPr>
        </p:nvSpPr>
        <p:spPr bwMode="auto">
          <a:xfrm>
            <a:off x="457200" y="1600200"/>
            <a:ext cx="6501780" cy="59420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30000"/>
              </a:lnSpc>
            </a:pPr>
            <a:r>
              <a:rPr lang="pt-BR" sz="2800" b="1" dirty="0" smtClean="0">
                <a:solidFill>
                  <a:srgbClr val="006600"/>
                </a:solidFill>
                <a:latin typeface="Arial" charset="0"/>
              </a:rPr>
              <a:t>Quando ocorrem AGRUPAMENTOS</a:t>
            </a:r>
            <a:endParaRPr lang="pt-BR" sz="2800" b="1" dirty="0">
              <a:solidFill>
                <a:srgbClr val="006600"/>
              </a:solidFill>
              <a:latin typeface="Arial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52419" y="3639925"/>
            <a:ext cx="900759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36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verificar se algum fator atípico interferiu</a:t>
            </a:r>
            <a:endParaRPr lang="pt-BR" sz="36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Seta dobrada 6"/>
          <p:cNvSpPr/>
          <p:nvPr/>
        </p:nvSpPr>
        <p:spPr>
          <a:xfrm rot="5400000">
            <a:off x="6786578" y="2143116"/>
            <a:ext cx="1571636" cy="857256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4</a:t>
            </a:fld>
            <a:endParaRPr lang="pt-BR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>
                <a:cs typeface="Times New Roman" pitchFamily="18" charset="0"/>
              </a:rPr>
              <a:t>Método do Controle de Qualidade da Taxa - CQT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57364"/>
            <a:ext cx="8043890" cy="4616588"/>
          </a:xfrm>
        </p:spPr>
        <p:txBody>
          <a:bodyPr/>
          <a:lstStyle/>
          <a:p>
            <a:r>
              <a:rPr lang="pt-BR" sz="2800" dirty="0" smtClean="0"/>
              <a:t>É necessário definir um limite superior para o qual a probabilidade de se superar esse valor seja baixa. </a:t>
            </a:r>
            <a:r>
              <a:rPr lang="pt-BR" sz="2800" dirty="0" smtClean="0">
                <a:sym typeface="Symbol"/>
              </a:rPr>
              <a:t></a:t>
            </a:r>
            <a:r>
              <a:rPr lang="pt-BR" sz="2800" dirty="0" smtClean="0"/>
              <a:t> taxa crítica de Poisson</a:t>
            </a:r>
          </a:p>
          <a:p>
            <a:pPr>
              <a:buNone/>
            </a:pPr>
            <a:endParaRPr lang="pt-BR" sz="2600" dirty="0" smtClean="0">
              <a:cs typeface="Times New Roman" pitchFamily="18" charset="0"/>
            </a:endParaRPr>
          </a:p>
          <a:p>
            <a:r>
              <a:rPr lang="pt-BR" sz="2600" dirty="0" smtClean="0">
                <a:cs typeface="Times New Roman" pitchFamily="18" charset="0"/>
              </a:rPr>
              <a:t>O </a:t>
            </a:r>
            <a:r>
              <a:rPr lang="pt-BR" sz="2600" dirty="0">
                <a:cs typeface="Times New Roman" pitchFamily="18" charset="0"/>
              </a:rPr>
              <a:t>limite superior da distribuição das taxas de acidentes é chamado </a:t>
            </a:r>
            <a:r>
              <a:rPr lang="pt-BR" sz="2600" b="1" dirty="0">
                <a:solidFill>
                  <a:srgbClr val="FF9900"/>
                </a:solidFill>
                <a:cs typeface="Times New Roman" pitchFamily="18" charset="0"/>
              </a:rPr>
              <a:t>taxa crítica de </a:t>
            </a:r>
            <a:r>
              <a:rPr lang="pt-BR" sz="2600" b="1" dirty="0" smtClean="0">
                <a:solidFill>
                  <a:srgbClr val="FF9900"/>
                </a:solidFill>
                <a:cs typeface="Times New Roman" pitchFamily="18" charset="0"/>
              </a:rPr>
              <a:t>Poisson</a:t>
            </a:r>
          </a:p>
          <a:p>
            <a:endParaRPr lang="pt-BR" dirty="0" smtClean="0"/>
          </a:p>
          <a:p>
            <a:endParaRPr lang="pt-BR" dirty="0">
              <a:solidFill>
                <a:srgbClr val="CC3300"/>
              </a:solidFill>
              <a:cs typeface="Times New Roman" pitchFamily="18" charset="0"/>
            </a:endParaRPr>
          </a:p>
          <a:p>
            <a:pPr lvl="1">
              <a:buFontTx/>
              <a:buNone/>
            </a:pPr>
            <a:endParaRPr lang="pt-BR" sz="1800" b="1" dirty="0">
              <a:cs typeface="Times New Roman" pitchFamily="18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40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cs typeface="Times New Roman" pitchFamily="18" charset="0"/>
              </a:rPr>
              <a:t>Método do Controle de Qualidade da Taxa - CQT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buFontTx/>
              <a:buNone/>
            </a:pPr>
            <a:endParaRPr lang="pt-BR" sz="1800" b="1" dirty="0">
              <a:cs typeface="Times New Roman" pitchFamily="18" charset="0"/>
            </a:endParaRPr>
          </a:p>
        </p:txBody>
      </p:sp>
      <p:graphicFrame>
        <p:nvGraphicFramePr>
          <p:cNvPr id="176128" name="Object 0"/>
          <p:cNvGraphicFramePr>
            <a:graphicFrameLocks noChangeAspect="1"/>
          </p:cNvGraphicFramePr>
          <p:nvPr/>
        </p:nvGraphicFramePr>
        <p:xfrm>
          <a:off x="1785918" y="2214554"/>
          <a:ext cx="4286497" cy="1281114"/>
        </p:xfrm>
        <a:graphic>
          <a:graphicData uri="http://schemas.openxmlformats.org/presentationml/2006/ole">
            <p:oleObj spid="_x0000_s1989634" name="Equation" r:id="rId4" imgW="1562040" imgH="444240" progId="Equation.3">
              <p:embed/>
            </p:oleObj>
          </a:graphicData>
        </a:graphic>
      </p:graphicFrame>
      <p:sp>
        <p:nvSpPr>
          <p:cNvPr id="146437" name="Text Box 5"/>
          <p:cNvSpPr txBox="1">
            <a:spLocks noChangeArrowheads="1"/>
          </p:cNvSpPr>
          <p:nvPr/>
        </p:nvSpPr>
        <p:spPr bwMode="auto">
          <a:xfrm>
            <a:off x="1000100" y="4357694"/>
            <a:ext cx="6715172" cy="1277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 eaLnBrk="0" hangingPunct="0"/>
            <a:r>
              <a:rPr lang="pt-BR" sz="1700" i="1" dirty="0">
                <a:latin typeface="Arial" charset="0"/>
                <a:cs typeface="Times New Roman" pitchFamily="18" charset="0"/>
              </a:rPr>
              <a:t>Onde:</a:t>
            </a:r>
          </a:p>
          <a:p>
            <a:pPr algn="just" eaLnBrk="0" hangingPunct="0"/>
            <a:r>
              <a:rPr lang="pt-BR" sz="1700" dirty="0">
                <a:latin typeface="Arial" charset="0"/>
                <a:cs typeface="Times New Roman" pitchFamily="18" charset="0"/>
              </a:rPr>
              <a:t> </a:t>
            </a:r>
            <a:r>
              <a:rPr lang="pt-BR" sz="2000" i="1" dirty="0">
                <a:latin typeface="Arial" charset="0"/>
                <a:cs typeface="Times New Roman" pitchFamily="18" charset="0"/>
              </a:rPr>
              <a:t>k</a:t>
            </a:r>
            <a:r>
              <a:rPr lang="pt-BR" sz="2000" dirty="0">
                <a:latin typeface="Arial" charset="0"/>
                <a:cs typeface="Times New Roman" pitchFamily="18" charset="0"/>
              </a:rPr>
              <a:t> - constante que indica o nível de confiança </a:t>
            </a:r>
            <a:r>
              <a:rPr lang="pt-BR" sz="2000" dirty="0" smtClean="0">
                <a:latin typeface="Arial" charset="0"/>
                <a:cs typeface="Times New Roman" pitchFamily="18" charset="0"/>
              </a:rPr>
              <a:t>adotado </a:t>
            </a:r>
            <a:endParaRPr lang="pt-BR" sz="2000" dirty="0">
              <a:latin typeface="Arial" charset="0"/>
              <a:cs typeface="Times New Roman" pitchFamily="18" charset="0"/>
            </a:endParaRPr>
          </a:p>
          <a:p>
            <a:pPr algn="just" eaLnBrk="0" hangingPunct="0"/>
            <a:r>
              <a:rPr lang="pt-BR" sz="2000" i="1" dirty="0">
                <a:latin typeface="Arial" charset="0"/>
                <a:cs typeface="Times New Roman" pitchFamily="18" charset="0"/>
                <a:sym typeface="Symbol" pitchFamily="18" charset="2"/>
              </a:rPr>
              <a:t> </a:t>
            </a:r>
            <a:r>
              <a:rPr lang="pt-BR" sz="2000" dirty="0">
                <a:latin typeface="Arial" charset="0"/>
                <a:cs typeface="Times New Roman" pitchFamily="18" charset="0"/>
                <a:sym typeface="Symbol" pitchFamily="18" charset="2"/>
              </a:rPr>
              <a:t>- taxa média de acidentes</a:t>
            </a:r>
          </a:p>
          <a:p>
            <a:pPr algn="just" eaLnBrk="0" hangingPunct="0"/>
            <a:r>
              <a:rPr lang="pt-BR" sz="2000" i="1" dirty="0">
                <a:latin typeface="Arial" charset="0"/>
                <a:cs typeface="Times New Roman" pitchFamily="18" charset="0"/>
                <a:sym typeface="Symbol" pitchFamily="18" charset="2"/>
              </a:rPr>
              <a:t>m – VDMA</a:t>
            </a:r>
            <a:r>
              <a:rPr lang="pt-BR" sz="2000" dirty="0">
                <a:latin typeface="Arial" charset="0"/>
                <a:cs typeface="Times New Roman" pitchFamily="18" charset="0"/>
              </a:rPr>
              <a:t>	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41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cs typeface="Times New Roman" pitchFamily="18" charset="0"/>
              </a:rPr>
              <a:t>Método do Controle de Qualidade da Taxa - CQT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57364"/>
            <a:ext cx="8043890" cy="4616588"/>
          </a:xfrm>
        </p:spPr>
        <p:txBody>
          <a:bodyPr/>
          <a:lstStyle/>
          <a:p>
            <a:r>
              <a:rPr lang="pt-BR" sz="2800" dirty="0" smtClean="0"/>
              <a:t>Comparar a </a:t>
            </a:r>
            <a:r>
              <a:rPr lang="pt-BR" sz="2800" dirty="0" smtClean="0">
                <a:solidFill>
                  <a:srgbClr val="FF0000"/>
                </a:solidFill>
              </a:rPr>
              <a:t>taxa de acidentes (Ta) </a:t>
            </a:r>
            <a:r>
              <a:rPr lang="pt-BR" sz="2800" dirty="0" smtClean="0"/>
              <a:t>de cada local com a </a:t>
            </a:r>
            <a:r>
              <a:rPr lang="pt-BR" sz="2800" dirty="0" smtClean="0">
                <a:solidFill>
                  <a:srgbClr val="FF0000"/>
                </a:solidFill>
              </a:rPr>
              <a:t>taxa crítica (</a:t>
            </a:r>
            <a:r>
              <a:rPr lang="pt-BR" sz="2800" dirty="0" err="1" smtClean="0">
                <a:solidFill>
                  <a:srgbClr val="FF0000"/>
                </a:solidFill>
              </a:rPr>
              <a:t>Tc</a:t>
            </a:r>
            <a:r>
              <a:rPr lang="pt-BR" sz="2800" dirty="0" smtClean="0">
                <a:solidFill>
                  <a:srgbClr val="FF0000"/>
                </a:solidFill>
              </a:rPr>
              <a:t>)</a:t>
            </a:r>
          </a:p>
          <a:p>
            <a:pPr>
              <a:buNone/>
            </a:pPr>
            <a:endParaRPr lang="pt-BR" sz="2800" dirty="0" smtClean="0">
              <a:solidFill>
                <a:srgbClr val="FF0000"/>
              </a:solidFill>
            </a:endParaRPr>
          </a:p>
          <a:p>
            <a:r>
              <a:rPr lang="pt-BR" sz="2800" dirty="0" smtClean="0"/>
              <a:t>Quando</a:t>
            </a:r>
            <a:r>
              <a:rPr lang="pt-BR" sz="2800" dirty="0" smtClean="0">
                <a:solidFill>
                  <a:srgbClr val="FF0000"/>
                </a:solidFill>
              </a:rPr>
              <a:t> Ta &gt; </a:t>
            </a:r>
            <a:r>
              <a:rPr lang="pt-BR" sz="2800" dirty="0" err="1" smtClean="0">
                <a:solidFill>
                  <a:srgbClr val="FF0000"/>
                </a:solidFill>
              </a:rPr>
              <a:t>Tc</a:t>
            </a:r>
            <a:r>
              <a:rPr lang="pt-BR" sz="2800" dirty="0" smtClean="0">
                <a:solidFill>
                  <a:srgbClr val="FF0000"/>
                </a:solidFill>
              </a:rPr>
              <a:t> </a:t>
            </a:r>
            <a:r>
              <a:rPr lang="pt-BR" sz="2800" dirty="0" smtClean="0"/>
              <a:t>é considerado local propenso a ocorrência de acidentes</a:t>
            </a:r>
          </a:p>
          <a:p>
            <a:endParaRPr lang="pt-BR" dirty="0" smtClean="0"/>
          </a:p>
          <a:p>
            <a:endParaRPr lang="pt-BR" dirty="0">
              <a:solidFill>
                <a:srgbClr val="CC3300"/>
              </a:solidFill>
              <a:cs typeface="Times New Roman" pitchFamily="18" charset="0"/>
            </a:endParaRPr>
          </a:p>
          <a:p>
            <a:pPr lvl="1">
              <a:buFontTx/>
              <a:buNone/>
            </a:pPr>
            <a:endParaRPr lang="pt-BR" sz="1800" b="1" dirty="0">
              <a:cs typeface="Times New Roman" pitchFamily="18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42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>
                <a:cs typeface="Times New Roman" pitchFamily="18" charset="0"/>
              </a:rPr>
              <a:t>Método do Controle de Qualidade da Taxa - CQT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2400">
                <a:cs typeface="Times New Roman" pitchFamily="18" charset="0"/>
              </a:rPr>
              <a:t>É possível calcular a TCR para diferentes volumes e assim obter uma </a:t>
            </a:r>
            <a:r>
              <a:rPr lang="pt-BR" sz="2400" b="1">
                <a:solidFill>
                  <a:srgbClr val="FF9900"/>
                </a:solidFill>
                <a:cs typeface="Times New Roman" pitchFamily="18" charset="0"/>
              </a:rPr>
              <a:t>Curva Crítica;</a:t>
            </a:r>
            <a:endParaRPr lang="pt-BR" sz="2400"/>
          </a:p>
        </p:txBody>
      </p:sp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1981200" y="3886200"/>
            <a:ext cx="5334000" cy="3124200"/>
            <a:chOff x="1488" y="2352"/>
            <a:chExt cx="3360" cy="1968"/>
          </a:xfrm>
        </p:grpSpPr>
        <p:grpSp>
          <p:nvGrpSpPr>
            <p:cNvPr id="3" name="Group 41"/>
            <p:cNvGrpSpPr>
              <a:grpSpLocks/>
            </p:cNvGrpSpPr>
            <p:nvPr/>
          </p:nvGrpSpPr>
          <p:grpSpPr bwMode="auto">
            <a:xfrm>
              <a:off x="1812" y="2565"/>
              <a:ext cx="2239" cy="1510"/>
              <a:chOff x="1812" y="2565"/>
              <a:chExt cx="2239" cy="1510"/>
            </a:xfrm>
          </p:grpSpPr>
          <p:sp>
            <p:nvSpPr>
              <p:cNvPr id="150542" name="Line 14"/>
              <p:cNvSpPr>
                <a:spLocks noChangeShapeType="1"/>
              </p:cNvSpPr>
              <p:nvPr/>
            </p:nvSpPr>
            <p:spPr bwMode="auto">
              <a:xfrm flipH="1" flipV="1">
                <a:off x="1812" y="2565"/>
                <a:ext cx="1" cy="150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50543" name="Line 15"/>
              <p:cNvSpPr>
                <a:spLocks noChangeShapeType="1"/>
              </p:cNvSpPr>
              <p:nvPr/>
            </p:nvSpPr>
            <p:spPr bwMode="auto">
              <a:xfrm>
                <a:off x="1812" y="4074"/>
                <a:ext cx="2239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50544" name="Arc 16"/>
              <p:cNvSpPr>
                <a:spLocks/>
              </p:cNvSpPr>
              <p:nvPr/>
            </p:nvSpPr>
            <p:spPr bwMode="auto">
              <a:xfrm rot="-11235266">
                <a:off x="2016" y="2639"/>
                <a:ext cx="2033" cy="1099"/>
              </a:xfrm>
              <a:custGeom>
                <a:avLst/>
                <a:gdLst>
                  <a:gd name="G0" fmla="+- 0 0 0"/>
                  <a:gd name="G1" fmla="+- 21502 0 0"/>
                  <a:gd name="G2" fmla="+- 21600 0 0"/>
                  <a:gd name="T0" fmla="*/ 2050 w 21567"/>
                  <a:gd name="T1" fmla="*/ 0 h 21502"/>
                  <a:gd name="T2" fmla="*/ 21567 w 21567"/>
                  <a:gd name="T3" fmla="*/ 20312 h 21502"/>
                  <a:gd name="T4" fmla="*/ 0 w 21567"/>
                  <a:gd name="T5" fmla="*/ 21502 h 215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567" h="21502" fill="none" extrusionOk="0">
                    <a:moveTo>
                      <a:pt x="2050" y="-1"/>
                    </a:moveTo>
                    <a:cubicBezTo>
                      <a:pt x="12683" y="1013"/>
                      <a:pt x="20978" y="9646"/>
                      <a:pt x="21567" y="20311"/>
                    </a:cubicBezTo>
                  </a:path>
                  <a:path w="21567" h="21502" stroke="0" extrusionOk="0">
                    <a:moveTo>
                      <a:pt x="2050" y="-1"/>
                    </a:moveTo>
                    <a:cubicBezTo>
                      <a:pt x="12683" y="1013"/>
                      <a:pt x="20978" y="9646"/>
                      <a:pt x="21567" y="20311"/>
                    </a:cubicBezTo>
                    <a:lnTo>
                      <a:pt x="0" y="21502"/>
                    </a:lnTo>
                    <a:close/>
                  </a:path>
                </a:pathLst>
              </a:custGeom>
              <a:noFill/>
              <a:ln w="38100">
                <a:solidFill>
                  <a:srgbClr val="FF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150545" name="Text Box 17"/>
            <p:cNvSpPr txBox="1">
              <a:spLocks noChangeArrowheads="1"/>
            </p:cNvSpPr>
            <p:nvPr/>
          </p:nvSpPr>
          <p:spPr bwMode="auto">
            <a:xfrm rot="16200000">
              <a:off x="987" y="2853"/>
              <a:ext cx="1391" cy="3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r>
                <a:rPr lang="pt-BR" sz="1400"/>
                <a:t>Taxa de acidentes</a:t>
              </a:r>
            </a:p>
          </p:txBody>
        </p:sp>
        <p:sp>
          <p:nvSpPr>
            <p:cNvPr id="150546" name="Text Box 18"/>
            <p:cNvSpPr txBox="1">
              <a:spLocks noChangeArrowheads="1"/>
            </p:cNvSpPr>
            <p:nvPr/>
          </p:nvSpPr>
          <p:spPr bwMode="auto">
            <a:xfrm>
              <a:off x="3758" y="4050"/>
              <a:ext cx="442" cy="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r>
                <a:rPr lang="pt-BR" sz="1400"/>
                <a:t>m</a:t>
              </a:r>
            </a:p>
          </p:txBody>
        </p:sp>
        <p:sp>
          <p:nvSpPr>
            <p:cNvPr id="150547" name="Text Box 19"/>
            <p:cNvSpPr txBox="1">
              <a:spLocks noChangeArrowheads="1"/>
            </p:cNvSpPr>
            <p:nvPr/>
          </p:nvSpPr>
          <p:spPr bwMode="auto">
            <a:xfrm>
              <a:off x="3914" y="3508"/>
              <a:ext cx="934" cy="2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r>
                <a:rPr lang="pt-BR" sz="1400">
                  <a:solidFill>
                    <a:srgbClr val="FF9900"/>
                  </a:solidFill>
                </a:rPr>
                <a:t>Curva crítica</a:t>
              </a:r>
            </a:p>
          </p:txBody>
        </p:sp>
      </p:grpSp>
      <p:grpSp>
        <p:nvGrpSpPr>
          <p:cNvPr id="4" name="Group 40"/>
          <p:cNvGrpSpPr>
            <a:grpSpLocks/>
          </p:cNvGrpSpPr>
          <p:nvPr/>
        </p:nvGrpSpPr>
        <p:grpSpPr bwMode="auto">
          <a:xfrm>
            <a:off x="3276600" y="5181600"/>
            <a:ext cx="2136775" cy="1066800"/>
            <a:chOff x="2304" y="3168"/>
            <a:chExt cx="1346" cy="672"/>
          </a:xfrm>
        </p:grpSpPr>
        <p:sp>
          <p:nvSpPr>
            <p:cNvPr id="150551" name="AutoShape 23"/>
            <p:cNvSpPr>
              <a:spLocks noChangeArrowheads="1"/>
            </p:cNvSpPr>
            <p:nvPr/>
          </p:nvSpPr>
          <p:spPr bwMode="auto">
            <a:xfrm>
              <a:off x="2400" y="3168"/>
              <a:ext cx="50" cy="48"/>
            </a:xfrm>
            <a:prstGeom prst="flowChartConnector">
              <a:avLst/>
            </a:prstGeom>
            <a:solidFill>
              <a:srgbClr val="CC3300"/>
            </a:solidFill>
            <a:ln w="9525">
              <a:solidFill>
                <a:srgbClr val="CC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>
                <a:solidFill>
                  <a:srgbClr val="CC3300"/>
                </a:solidFill>
              </a:endParaRPr>
            </a:p>
          </p:txBody>
        </p:sp>
        <p:sp>
          <p:nvSpPr>
            <p:cNvPr id="150559" name="AutoShape 31"/>
            <p:cNvSpPr>
              <a:spLocks noChangeArrowheads="1"/>
            </p:cNvSpPr>
            <p:nvPr/>
          </p:nvSpPr>
          <p:spPr bwMode="auto">
            <a:xfrm>
              <a:off x="2304" y="3504"/>
              <a:ext cx="50" cy="48"/>
            </a:xfrm>
            <a:prstGeom prst="flowChartConnector">
              <a:avLst/>
            </a:prstGeom>
            <a:solidFill>
              <a:srgbClr val="CC3300"/>
            </a:solidFill>
            <a:ln w="9525">
              <a:solidFill>
                <a:srgbClr val="CC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>
                <a:solidFill>
                  <a:srgbClr val="CC3300"/>
                </a:solidFill>
              </a:endParaRPr>
            </a:p>
          </p:txBody>
        </p:sp>
        <p:sp>
          <p:nvSpPr>
            <p:cNvPr id="150560" name="AutoShape 32"/>
            <p:cNvSpPr>
              <a:spLocks noChangeArrowheads="1"/>
            </p:cNvSpPr>
            <p:nvPr/>
          </p:nvSpPr>
          <p:spPr bwMode="auto">
            <a:xfrm>
              <a:off x="3072" y="3264"/>
              <a:ext cx="50" cy="48"/>
            </a:xfrm>
            <a:prstGeom prst="flowChartConnector">
              <a:avLst/>
            </a:prstGeom>
            <a:solidFill>
              <a:srgbClr val="CC3300"/>
            </a:solidFill>
            <a:ln w="9525">
              <a:solidFill>
                <a:srgbClr val="CC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>
                <a:solidFill>
                  <a:srgbClr val="CC3300"/>
                </a:solidFill>
              </a:endParaRPr>
            </a:p>
          </p:txBody>
        </p:sp>
        <p:sp>
          <p:nvSpPr>
            <p:cNvPr id="150561" name="AutoShape 33"/>
            <p:cNvSpPr>
              <a:spLocks noChangeArrowheads="1"/>
            </p:cNvSpPr>
            <p:nvPr/>
          </p:nvSpPr>
          <p:spPr bwMode="auto">
            <a:xfrm>
              <a:off x="2640" y="3648"/>
              <a:ext cx="50" cy="48"/>
            </a:xfrm>
            <a:prstGeom prst="flowChartConnector">
              <a:avLst/>
            </a:prstGeom>
            <a:solidFill>
              <a:srgbClr val="CC3300"/>
            </a:solidFill>
            <a:ln w="9525">
              <a:solidFill>
                <a:srgbClr val="CC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>
                <a:solidFill>
                  <a:srgbClr val="CC3300"/>
                </a:solidFill>
              </a:endParaRPr>
            </a:p>
          </p:txBody>
        </p:sp>
        <p:sp>
          <p:nvSpPr>
            <p:cNvPr id="150562" name="AutoShape 34"/>
            <p:cNvSpPr>
              <a:spLocks noChangeArrowheads="1"/>
            </p:cNvSpPr>
            <p:nvPr/>
          </p:nvSpPr>
          <p:spPr bwMode="auto">
            <a:xfrm>
              <a:off x="3600" y="3504"/>
              <a:ext cx="50" cy="48"/>
            </a:xfrm>
            <a:prstGeom prst="flowChartConnector">
              <a:avLst/>
            </a:prstGeom>
            <a:solidFill>
              <a:srgbClr val="CC3300"/>
            </a:solidFill>
            <a:ln w="9525">
              <a:solidFill>
                <a:srgbClr val="CC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>
                <a:solidFill>
                  <a:srgbClr val="CC3300"/>
                </a:solidFill>
              </a:endParaRPr>
            </a:p>
          </p:txBody>
        </p:sp>
        <p:sp>
          <p:nvSpPr>
            <p:cNvPr id="150563" name="AutoShape 35"/>
            <p:cNvSpPr>
              <a:spLocks noChangeArrowheads="1"/>
            </p:cNvSpPr>
            <p:nvPr/>
          </p:nvSpPr>
          <p:spPr bwMode="auto">
            <a:xfrm>
              <a:off x="3552" y="3792"/>
              <a:ext cx="50" cy="48"/>
            </a:xfrm>
            <a:prstGeom prst="flowChartConnector">
              <a:avLst/>
            </a:prstGeom>
            <a:solidFill>
              <a:srgbClr val="CC3300"/>
            </a:solidFill>
            <a:ln w="9525">
              <a:solidFill>
                <a:srgbClr val="CC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>
                <a:solidFill>
                  <a:srgbClr val="CC3300"/>
                </a:solidFill>
              </a:endParaRPr>
            </a:p>
          </p:txBody>
        </p:sp>
        <p:sp>
          <p:nvSpPr>
            <p:cNvPr id="150564" name="AutoShape 36"/>
            <p:cNvSpPr>
              <a:spLocks noChangeArrowheads="1"/>
            </p:cNvSpPr>
            <p:nvPr/>
          </p:nvSpPr>
          <p:spPr bwMode="auto">
            <a:xfrm>
              <a:off x="2736" y="3696"/>
              <a:ext cx="50" cy="48"/>
            </a:xfrm>
            <a:prstGeom prst="flowChartConnector">
              <a:avLst/>
            </a:prstGeom>
            <a:solidFill>
              <a:srgbClr val="CC3300"/>
            </a:solidFill>
            <a:ln w="9525">
              <a:solidFill>
                <a:srgbClr val="CC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>
                <a:solidFill>
                  <a:srgbClr val="CC3300"/>
                </a:solidFill>
              </a:endParaRPr>
            </a:p>
          </p:txBody>
        </p:sp>
        <p:sp>
          <p:nvSpPr>
            <p:cNvPr id="150565" name="AutoShape 37"/>
            <p:cNvSpPr>
              <a:spLocks noChangeArrowheads="1"/>
            </p:cNvSpPr>
            <p:nvPr/>
          </p:nvSpPr>
          <p:spPr bwMode="auto">
            <a:xfrm>
              <a:off x="3168" y="3360"/>
              <a:ext cx="50" cy="48"/>
            </a:xfrm>
            <a:prstGeom prst="flowChartConnector">
              <a:avLst/>
            </a:prstGeom>
            <a:solidFill>
              <a:srgbClr val="CC3300"/>
            </a:solidFill>
            <a:ln w="9525">
              <a:solidFill>
                <a:srgbClr val="CC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>
                <a:solidFill>
                  <a:srgbClr val="CC3300"/>
                </a:solidFill>
              </a:endParaRPr>
            </a:p>
          </p:txBody>
        </p:sp>
      </p:grpSp>
      <p:sp>
        <p:nvSpPr>
          <p:cNvPr id="150567" name="Oval 39"/>
          <p:cNvSpPr>
            <a:spLocks noChangeArrowheads="1"/>
          </p:cNvSpPr>
          <p:nvPr/>
        </p:nvSpPr>
        <p:spPr bwMode="auto">
          <a:xfrm>
            <a:off x="3048000" y="5638800"/>
            <a:ext cx="2743200" cy="228600"/>
          </a:xfrm>
          <a:prstGeom prst="ellipse">
            <a:avLst/>
          </a:prstGeom>
          <a:noFill/>
          <a:ln w="38100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50572" name="Rectangle 44"/>
          <p:cNvSpPr>
            <a:spLocks noChangeArrowheads="1"/>
          </p:cNvSpPr>
          <p:nvPr/>
        </p:nvSpPr>
        <p:spPr bwMode="auto">
          <a:xfrm>
            <a:off x="914400" y="3352800"/>
            <a:ext cx="7848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</a:pPr>
            <a:r>
              <a:rPr lang="pt-BR">
                <a:latin typeface="Arial" charset="0"/>
                <a:cs typeface="Times New Roman" pitchFamily="18" charset="0"/>
              </a:rPr>
              <a:t>Pode-se plotar as </a:t>
            </a:r>
            <a:r>
              <a:rPr lang="pt-BR" b="1">
                <a:solidFill>
                  <a:srgbClr val="CC3300"/>
                </a:solidFill>
                <a:latin typeface="Arial" charset="0"/>
                <a:cs typeface="Times New Roman" pitchFamily="18" charset="0"/>
              </a:rPr>
              <a:t>Ta</a:t>
            </a:r>
            <a:r>
              <a:rPr lang="pt-BR">
                <a:latin typeface="Arial" charset="0"/>
                <a:cs typeface="Times New Roman" pitchFamily="18" charset="0"/>
              </a:rPr>
              <a:t> no gráfico abaixo </a:t>
            </a:r>
            <a:r>
              <a:rPr lang="pt-BR">
                <a:latin typeface="Arial" charset="0"/>
                <a:cs typeface="Times New Roman" pitchFamily="18" charset="0"/>
                <a:sym typeface="Symbol" pitchFamily="18" charset="2"/>
              </a:rPr>
              <a:t>o</a:t>
            </a:r>
            <a:r>
              <a:rPr lang="pt-BR">
                <a:latin typeface="Arial" charset="0"/>
                <a:cs typeface="Times New Roman" pitchFamily="18" charset="0"/>
              </a:rPr>
              <a:t> que estiver acima da curva é Ponto Crítico.</a:t>
            </a:r>
          </a:p>
        </p:txBody>
      </p:sp>
      <p:sp>
        <p:nvSpPr>
          <p:cNvPr id="24" name="Espaço Reservado para Número de Slide 2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43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0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50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67" grpId="0" animBg="1"/>
      <p:bldP spid="150572" grpId="0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ta para a esquerda 8"/>
          <p:cNvSpPr/>
          <p:nvPr/>
        </p:nvSpPr>
        <p:spPr>
          <a:xfrm>
            <a:off x="4572000" y="5857916"/>
            <a:ext cx="2857520" cy="107154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Ranqueamento</a:t>
            </a:r>
            <a:r>
              <a:rPr lang="pt-BR" dirty="0" smtClean="0"/>
              <a:t> de </a:t>
            </a:r>
            <a:r>
              <a:rPr lang="pt-BR" dirty="0" err="1" smtClean="0"/>
              <a:t>Ptos</a:t>
            </a:r>
            <a:r>
              <a:rPr lang="pt-BR" dirty="0" smtClean="0"/>
              <a:t> Críticos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pt-BR" dirty="0" smtClean="0"/>
              <a:t>   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285720" y="1571612"/>
          <a:ext cx="5429287" cy="165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198"/>
                <a:gridCol w="1246411"/>
                <a:gridCol w="1341339"/>
                <a:gridCol w="1341339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interseção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Taxa de acidente (Ta)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Taxa crítica</a:t>
                      </a:r>
                    </a:p>
                    <a:p>
                      <a:r>
                        <a:rPr lang="pt-BR" dirty="0" smtClean="0"/>
                        <a:t>(</a:t>
                      </a:r>
                      <a:r>
                        <a:rPr lang="pt-BR" dirty="0" err="1" smtClean="0"/>
                        <a:t>Tcr</a:t>
                      </a:r>
                      <a:r>
                        <a:rPr lang="pt-BR" dirty="0" smtClean="0"/>
                        <a:t>)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É </a:t>
                      </a:r>
                      <a:r>
                        <a:rPr lang="pt-BR" dirty="0" err="1" smtClean="0"/>
                        <a:t>Pto</a:t>
                      </a:r>
                      <a:r>
                        <a:rPr lang="pt-BR" baseline="0" dirty="0" smtClean="0"/>
                        <a:t> Crítico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1,7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1,55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sim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B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1,82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1,61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sim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Espaço Reservado para Número de Slid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44</a:t>
            </a:fld>
            <a:endParaRPr lang="pt-BR"/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42910" y="3571876"/>
            <a:ext cx="7467600" cy="3411666"/>
          </a:xfrm>
          <a:prstGeom prst="rect">
            <a:avLst/>
          </a:prstGeom>
        </p:spPr>
        <p:txBody>
          <a:bodyPr vert="horz">
            <a:normAutofit fontScale="850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pt-BR" sz="3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Qual é mais propenso à ocorrência</a:t>
            </a:r>
            <a:r>
              <a:rPr kumimoji="0" lang="pt-BR" sz="3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 acidentes?</a:t>
            </a:r>
            <a:r>
              <a:rPr kumimoji="0" lang="pt-BR" sz="3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pt-B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a) A localidade que tiver maior diferença em relação a taxa esperada ao acaso é a mais propensa a ocorrência de colisões 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</a:t>
            </a: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</a:t>
            </a: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Ta – </a:t>
            </a:r>
            <a:r>
              <a:rPr kumimoji="0" lang="pt-BR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Tcr</a:t>
            </a: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1,7 - 1,55 = 0,15</a:t>
            </a:r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 </a:t>
            </a: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</a:t>
            </a:r>
            <a:r>
              <a:rPr lang="pt-BR" sz="2400" dirty="0" smtClean="0"/>
              <a:t> Ta – </a:t>
            </a:r>
            <a:r>
              <a:rPr lang="pt-BR" sz="2400" dirty="0" err="1" smtClean="0"/>
              <a:t>Tcr</a:t>
            </a:r>
            <a:r>
              <a:rPr lang="pt-BR" sz="2400" dirty="0" smtClean="0"/>
              <a:t> = </a:t>
            </a: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1,82 - 1,61 = 0,21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pt-B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4929190" y="6072206"/>
            <a:ext cx="29289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/>
              <a:t>é a mais propensa a ocorrência de colisões</a:t>
            </a:r>
            <a:endParaRPr lang="pt-BR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Ranqueamento</a:t>
            </a:r>
            <a:r>
              <a:rPr lang="pt-BR" dirty="0" smtClean="0"/>
              <a:t> de </a:t>
            </a:r>
            <a:r>
              <a:rPr lang="pt-BR" dirty="0" err="1" smtClean="0"/>
              <a:t>Ptos</a:t>
            </a:r>
            <a:r>
              <a:rPr lang="pt-BR" dirty="0" smtClean="0"/>
              <a:t> Críticos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285720" y="1600200"/>
            <a:ext cx="7929618" cy="4873752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b) Calcular o </a:t>
            </a:r>
            <a:r>
              <a:rPr lang="pt-BR" dirty="0" smtClean="0">
                <a:solidFill>
                  <a:schemeClr val="accent1"/>
                </a:solidFill>
              </a:rPr>
              <a:t>Potencial de Redução de Acidentes </a:t>
            </a:r>
            <a:r>
              <a:rPr lang="pt-BR" dirty="0" smtClean="0"/>
              <a:t>de cada localidade</a:t>
            </a:r>
          </a:p>
          <a:p>
            <a:pPr>
              <a:buNone/>
            </a:pPr>
            <a:r>
              <a:rPr lang="pt-BR" dirty="0" smtClean="0"/>
              <a:t>      </a:t>
            </a:r>
          </a:p>
          <a:p>
            <a:pPr>
              <a:buNone/>
            </a:pPr>
            <a:r>
              <a:rPr lang="pt-BR" dirty="0" smtClean="0"/>
              <a:t>	PRA= (Ta - média de Ta) * m </a:t>
            </a:r>
          </a:p>
          <a:p>
            <a:pPr lvl="3">
              <a:buNone/>
            </a:pPr>
            <a:endParaRPr lang="pt-BR" sz="1700" dirty="0" smtClean="0"/>
          </a:p>
          <a:p>
            <a:pPr lvl="3">
              <a:buNone/>
            </a:pPr>
            <a:r>
              <a:rPr lang="pt-BR" sz="1700" dirty="0" smtClean="0"/>
              <a:t>m- volume de tráfego</a:t>
            </a:r>
          </a:p>
          <a:p>
            <a:pPr>
              <a:buNone/>
            </a:pPr>
            <a:r>
              <a:rPr lang="pt-BR" dirty="0" smtClean="0"/>
              <a:t> </a:t>
            </a:r>
          </a:p>
          <a:p>
            <a:r>
              <a:rPr lang="pt-BR" dirty="0" smtClean="0"/>
              <a:t>O que apresentar maior valor para PRA é o que tem maior potencial de redução de acidentes.</a:t>
            </a:r>
          </a:p>
          <a:p>
            <a:pPr>
              <a:buNone/>
            </a:pPr>
            <a:r>
              <a:rPr lang="pt-BR" dirty="0" smtClean="0"/>
              <a:t> </a:t>
            </a:r>
          </a:p>
          <a:p>
            <a:pPr>
              <a:buNone/>
            </a:pPr>
            <a:r>
              <a:rPr lang="pt-BR" dirty="0" smtClean="0"/>
              <a:t> </a:t>
            </a:r>
            <a:r>
              <a:rPr lang="pt-BR" sz="22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**PRA é comparável ao potencial de perda de peso**</a:t>
            </a:r>
            <a:endParaRPr lang="pt-BR" sz="22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45</a:t>
            </a:fld>
            <a:endParaRPr lang="pt-BR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>
                <a:cs typeface="Times New Roman" pitchFamily="18" charset="0"/>
              </a:rPr>
              <a:t>Método do Controle de Qualidade da Taxa - CQT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667000"/>
            <a:ext cx="3352800" cy="3733800"/>
          </a:xfrm>
        </p:spPr>
        <p:txBody>
          <a:bodyPr/>
          <a:lstStyle/>
          <a:p>
            <a:pPr marL="533400" indent="-533400"/>
            <a:r>
              <a:rPr lang="pt-BR">
                <a:cs typeface="Times New Roman" pitchFamily="18" charset="0"/>
              </a:rPr>
              <a:t>Exercício:</a:t>
            </a:r>
          </a:p>
          <a:p>
            <a:pPr marL="914400" lvl="1" indent="-457200"/>
            <a:r>
              <a:rPr lang="pt-BR" sz="2000">
                <a:cs typeface="Times New Roman" pitchFamily="18" charset="0"/>
              </a:rPr>
              <a:t>Identificar os pontos críticos pelo método CQT;</a:t>
            </a:r>
          </a:p>
          <a:p>
            <a:pPr marL="914400" lvl="1" indent="-457200"/>
            <a:r>
              <a:rPr lang="pt-BR" sz="2000">
                <a:cs typeface="Times New Roman" pitchFamily="18" charset="0"/>
              </a:rPr>
              <a:t>obter a curva critica para os dados fornecidos.</a:t>
            </a:r>
          </a:p>
        </p:txBody>
      </p:sp>
      <p:sp>
        <p:nvSpPr>
          <p:cNvPr id="169988" name="Rectangle 4"/>
          <p:cNvSpPr>
            <a:spLocks noChangeArrowheads="1"/>
          </p:cNvSpPr>
          <p:nvPr/>
        </p:nvSpPr>
        <p:spPr bwMode="auto">
          <a:xfrm>
            <a:off x="0" y="2667000"/>
            <a:ext cx="91440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pt-BR" sz="1200">
                <a:cs typeface="Times New Roman" pitchFamily="18" charset="0"/>
              </a:rPr>
              <a:t> </a:t>
            </a:r>
          </a:p>
          <a:p>
            <a:pPr algn="l" eaLnBrk="0" hangingPunct="0"/>
            <a:endParaRPr lang="pt-BR"/>
          </a:p>
        </p:txBody>
      </p:sp>
      <p:pic>
        <p:nvPicPr>
          <p:cNvPr id="16999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2438400"/>
            <a:ext cx="3216275" cy="390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tângulo 6"/>
          <p:cNvSpPr/>
          <p:nvPr/>
        </p:nvSpPr>
        <p:spPr>
          <a:xfrm rot="19188556">
            <a:off x="3497921" y="3974491"/>
            <a:ext cx="55707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cs typeface="Times New Roman" pitchFamily="18" charset="0"/>
              </a:rPr>
              <a:t>dados no Excel</a:t>
            </a:r>
            <a:endParaRPr lang="pt-BR" sz="5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46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Métodos de Identificação de “</a:t>
            </a:r>
            <a:r>
              <a:rPr lang="pt-BR">
                <a:solidFill>
                  <a:srgbClr val="CC3300"/>
                </a:solidFill>
              </a:rPr>
              <a:t>Pontos Críticos</a:t>
            </a:r>
            <a:r>
              <a:rPr lang="pt-BR"/>
              <a:t>”</a:t>
            </a:r>
          </a:p>
        </p:txBody>
      </p:sp>
      <p:sp>
        <p:nvSpPr>
          <p:cNvPr id="15257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914400" y="2590800"/>
            <a:ext cx="8001000" cy="3505200"/>
          </a:xfrm>
        </p:spPr>
        <p:txBody>
          <a:bodyPr/>
          <a:lstStyle/>
          <a:p>
            <a:r>
              <a:rPr lang="pt-BR" dirty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Método do Intervalo de Confiança</a:t>
            </a:r>
            <a:r>
              <a:rPr lang="pt-BR" dirty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  <a:p>
            <a:r>
              <a:rPr lang="pt-BR" dirty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Método do controle de qualidade da taxa </a:t>
            </a:r>
          </a:p>
          <a:p>
            <a:r>
              <a:rPr lang="pt-BR" dirty="0">
                <a:solidFill>
                  <a:schemeClr val="accent1"/>
                </a:solidFill>
                <a:cs typeface="Times New Roman" pitchFamily="18" charset="0"/>
              </a:rPr>
              <a:t>Critério da medida tripla</a:t>
            </a:r>
            <a:r>
              <a:rPr lang="pt-BR" dirty="0">
                <a:solidFill>
                  <a:schemeClr val="accent1"/>
                </a:solidFill>
              </a:rPr>
              <a:t> </a:t>
            </a:r>
          </a:p>
          <a:p>
            <a:r>
              <a:rPr lang="en-US" dirty="0" err="1">
                <a:cs typeface="Times New Roman" pitchFamily="18" charset="0"/>
              </a:rPr>
              <a:t>Método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empírico</a:t>
            </a:r>
            <a:r>
              <a:rPr lang="en-US" dirty="0">
                <a:cs typeface="Times New Roman" pitchFamily="18" charset="0"/>
              </a:rPr>
              <a:t> de </a:t>
            </a:r>
            <a:r>
              <a:rPr lang="en-US" dirty="0" err="1">
                <a:cs typeface="Times New Roman" pitchFamily="18" charset="0"/>
              </a:rPr>
              <a:t>Bayes</a:t>
            </a:r>
            <a:r>
              <a:rPr lang="pt-BR" dirty="0"/>
              <a:t> </a:t>
            </a:r>
          </a:p>
          <a:p>
            <a:pPr lvl="1">
              <a:buFontTx/>
              <a:buNone/>
            </a:pPr>
            <a:endParaRPr lang="pt-BR" sz="2800" dirty="0"/>
          </a:p>
        </p:txBody>
      </p:sp>
      <p:sp>
        <p:nvSpPr>
          <p:cNvPr id="152580" name="AutoShape 1028"/>
          <p:cNvSpPr>
            <a:spLocks noChangeArrowheads="1"/>
          </p:cNvSpPr>
          <p:nvPr/>
        </p:nvSpPr>
        <p:spPr bwMode="auto">
          <a:xfrm>
            <a:off x="4929190" y="3429000"/>
            <a:ext cx="838200" cy="533400"/>
          </a:xfrm>
          <a:prstGeom prst="leftArrow">
            <a:avLst>
              <a:gd name="adj1" fmla="val 50000"/>
              <a:gd name="adj2" fmla="val 3928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47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25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25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2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52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80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Critério da medida tripla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pt-BR" sz="24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t-BR" sz="2400" dirty="0">
                <a:cs typeface="Times New Roman" pitchFamily="18" charset="0"/>
              </a:rPr>
              <a:t>   </a:t>
            </a:r>
            <a:r>
              <a:rPr lang="pt-BR" dirty="0">
                <a:cs typeface="Times New Roman" pitchFamily="18" charset="0"/>
              </a:rPr>
              <a:t>((</a:t>
            </a:r>
            <a:r>
              <a:rPr lang="pt-BR" dirty="0">
                <a:solidFill>
                  <a:srgbClr val="006600"/>
                </a:solidFill>
                <a:cs typeface="Times New Roman" pitchFamily="18" charset="0"/>
              </a:rPr>
              <a:t>Ta</a:t>
            </a:r>
            <a:r>
              <a:rPr lang="pt-BR" dirty="0">
                <a:cs typeface="Times New Roman" pitchFamily="18" charset="0"/>
              </a:rPr>
              <a:t> &gt;</a:t>
            </a:r>
            <a:r>
              <a:rPr lang="pt-BR" dirty="0">
                <a:solidFill>
                  <a:srgbClr val="FF9900"/>
                </a:solidFill>
                <a:cs typeface="Times New Roman" pitchFamily="18" charset="0"/>
              </a:rPr>
              <a:t>TCR</a:t>
            </a:r>
            <a:r>
              <a:rPr lang="pt-BR" dirty="0">
                <a:cs typeface="Times New Roman" pitchFamily="18" charset="0"/>
              </a:rPr>
              <a:t> ou  </a:t>
            </a:r>
            <a:r>
              <a:rPr lang="pt-BR" dirty="0">
                <a:solidFill>
                  <a:srgbClr val="006600"/>
                </a:solidFill>
                <a:cs typeface="Times New Roman" pitchFamily="18" charset="0"/>
              </a:rPr>
              <a:t>S</a:t>
            </a:r>
            <a:r>
              <a:rPr lang="pt-BR" dirty="0">
                <a:cs typeface="Times New Roman" pitchFamily="18" charset="0"/>
              </a:rPr>
              <a:t>&gt;</a:t>
            </a:r>
            <a:r>
              <a:rPr lang="pt-BR" dirty="0">
                <a:solidFill>
                  <a:srgbClr val="FF9900"/>
                </a:solidFill>
                <a:cs typeface="Times New Roman" pitchFamily="18" charset="0"/>
              </a:rPr>
              <a:t>SCR</a:t>
            </a:r>
            <a:r>
              <a:rPr lang="pt-BR" dirty="0">
                <a:cs typeface="Times New Roman" pitchFamily="18" charset="0"/>
              </a:rPr>
              <a:t>) e </a:t>
            </a:r>
            <a:r>
              <a:rPr lang="pt-BR" dirty="0">
                <a:solidFill>
                  <a:srgbClr val="006600"/>
                </a:solidFill>
                <a:cs typeface="Times New Roman" pitchFamily="18" charset="0"/>
              </a:rPr>
              <a:t>F</a:t>
            </a:r>
            <a:r>
              <a:rPr lang="pt-BR" dirty="0">
                <a:cs typeface="Times New Roman" pitchFamily="18" charset="0"/>
              </a:rPr>
              <a:t>&gt;</a:t>
            </a:r>
            <a:r>
              <a:rPr lang="pt-BR" dirty="0">
                <a:solidFill>
                  <a:srgbClr val="FF9900"/>
                </a:solidFill>
                <a:cs typeface="Times New Roman" pitchFamily="18" charset="0"/>
              </a:rPr>
              <a:t>FCR</a:t>
            </a:r>
            <a:r>
              <a:rPr lang="pt-BR" dirty="0">
                <a:cs typeface="Times New Roman" pitchFamily="18" charset="0"/>
              </a:rPr>
              <a:t>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t-BR" sz="2400" dirty="0">
                <a:cs typeface="Times New Roman" pitchFamily="18" charset="0"/>
              </a:rPr>
              <a:t> 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t-BR" sz="2000" dirty="0">
                <a:solidFill>
                  <a:srgbClr val="006600"/>
                </a:solidFill>
                <a:cs typeface="Times New Roman" pitchFamily="18" charset="0"/>
              </a:rPr>
              <a:t>Ta</a:t>
            </a:r>
            <a:r>
              <a:rPr lang="pt-BR" sz="2000" dirty="0">
                <a:cs typeface="Times New Roman" pitchFamily="18" charset="0"/>
              </a:rPr>
              <a:t> - taxa de acidentes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t-BR" sz="2000" dirty="0">
                <a:solidFill>
                  <a:srgbClr val="FF9900"/>
                </a:solidFill>
                <a:cs typeface="Times New Roman" pitchFamily="18" charset="0"/>
              </a:rPr>
              <a:t>TCR </a:t>
            </a:r>
            <a:r>
              <a:rPr lang="pt-BR" sz="2000" dirty="0">
                <a:cs typeface="Times New Roman" pitchFamily="18" charset="0"/>
              </a:rPr>
              <a:t>- taxa crítica de acidentes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pt-BR" sz="20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t-BR" sz="2000" dirty="0">
                <a:solidFill>
                  <a:srgbClr val="006600"/>
                </a:solidFill>
                <a:cs typeface="Times New Roman" pitchFamily="18" charset="0"/>
              </a:rPr>
              <a:t>S </a:t>
            </a:r>
            <a:r>
              <a:rPr lang="pt-BR" sz="2000" dirty="0">
                <a:cs typeface="Times New Roman" pitchFamily="18" charset="0"/>
              </a:rPr>
              <a:t>- severidade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t-BR" sz="2000" dirty="0">
                <a:solidFill>
                  <a:srgbClr val="FF9900"/>
                </a:solidFill>
                <a:cs typeface="Times New Roman" pitchFamily="18" charset="0"/>
              </a:rPr>
              <a:t>SCR</a:t>
            </a:r>
            <a:r>
              <a:rPr lang="pt-BR" sz="2000" dirty="0">
                <a:cs typeface="Times New Roman" pitchFamily="18" charset="0"/>
              </a:rPr>
              <a:t> - severidade crítica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pt-BR" sz="20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pt-BR" sz="2000" dirty="0">
                <a:solidFill>
                  <a:srgbClr val="006600"/>
                </a:solidFill>
                <a:cs typeface="Times New Roman" pitchFamily="18" charset="0"/>
              </a:rPr>
              <a:t>F</a:t>
            </a:r>
            <a:r>
              <a:rPr lang="pt-BR" sz="2000" dirty="0">
                <a:cs typeface="Times New Roman" pitchFamily="18" charset="0"/>
              </a:rPr>
              <a:t> - freqüência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pt-BR" sz="2000" dirty="0">
                <a:solidFill>
                  <a:srgbClr val="FF9900"/>
                </a:solidFill>
                <a:cs typeface="Times New Roman" pitchFamily="18" charset="0"/>
              </a:rPr>
              <a:t>FCR</a:t>
            </a:r>
            <a:r>
              <a:rPr lang="pt-BR" sz="2000" dirty="0">
                <a:cs typeface="Times New Roman" pitchFamily="18" charset="0"/>
              </a:rPr>
              <a:t> - Freqüência crítica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endParaRPr lang="pt-BR" sz="20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pt-BR" sz="20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t-BR" sz="2400" b="1" dirty="0">
                <a:cs typeface="Times New Roman" pitchFamily="18" charset="0"/>
              </a:rPr>
              <a:t> </a:t>
            </a:r>
            <a:endParaRPr lang="pt-BR" sz="2400" dirty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pt-BR" sz="24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48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Critério da medida tripla</a:t>
            </a: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1295400" y="3505200"/>
            <a:ext cx="6140450" cy="1295400"/>
            <a:chOff x="816" y="2208"/>
            <a:chExt cx="3868" cy="816"/>
          </a:xfrm>
        </p:grpSpPr>
        <p:sp>
          <p:nvSpPr>
            <p:cNvPr id="37899" name="Text Box 11"/>
            <p:cNvSpPr txBox="1">
              <a:spLocks noChangeArrowheads="1"/>
            </p:cNvSpPr>
            <p:nvPr/>
          </p:nvSpPr>
          <p:spPr bwMode="auto">
            <a:xfrm>
              <a:off x="816" y="2208"/>
              <a:ext cx="1604" cy="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rIns="0">
              <a:spAutoFit/>
            </a:bodyPr>
            <a:lstStyle/>
            <a:p>
              <a:pPr algn="l"/>
              <a:r>
                <a:rPr lang="pt-BR" b="1">
                  <a:solidFill>
                    <a:srgbClr val="FF9900"/>
                  </a:solidFill>
                </a:rPr>
                <a:t>Taxa crítica</a:t>
              </a:r>
            </a:p>
            <a:p>
              <a:pPr algn="l"/>
              <a:r>
                <a:rPr lang="pt-BR" b="1">
                  <a:solidFill>
                    <a:srgbClr val="FF9900"/>
                  </a:solidFill>
                </a:rPr>
                <a:t>Severidade crítica</a:t>
              </a:r>
            </a:p>
            <a:p>
              <a:pPr algn="l"/>
              <a:r>
                <a:rPr lang="pt-BR" b="1">
                  <a:solidFill>
                    <a:srgbClr val="FF9900"/>
                  </a:solidFill>
                </a:rPr>
                <a:t>Freqüência crítica</a:t>
              </a:r>
            </a:p>
          </p:txBody>
        </p:sp>
        <p:sp>
          <p:nvSpPr>
            <p:cNvPr id="37900" name="AutoShape 12"/>
            <p:cNvSpPr>
              <a:spLocks/>
            </p:cNvSpPr>
            <p:nvPr/>
          </p:nvSpPr>
          <p:spPr bwMode="auto">
            <a:xfrm>
              <a:off x="2352" y="2244"/>
              <a:ext cx="48" cy="780"/>
            </a:xfrm>
            <a:prstGeom prst="rightBrace">
              <a:avLst>
                <a:gd name="adj1" fmla="val 135417"/>
                <a:gd name="adj2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37901" name="Text Box 13"/>
            <p:cNvSpPr txBox="1">
              <a:spLocks noChangeArrowheads="1"/>
            </p:cNvSpPr>
            <p:nvPr/>
          </p:nvSpPr>
          <p:spPr bwMode="auto">
            <a:xfrm>
              <a:off x="2496" y="2448"/>
              <a:ext cx="218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pt-BR" sz="2800" b="1">
                  <a:latin typeface="Arial" charset="0"/>
                </a:rPr>
                <a:t>= </a:t>
              </a:r>
              <a:r>
                <a:rPr lang="en-US" sz="2800" b="1">
                  <a:latin typeface="Arial" charset="0"/>
                  <a:cs typeface="Times New Roman" pitchFamily="18" charset="0"/>
                </a:rPr>
                <a:t>média + k desvio</a:t>
              </a:r>
              <a:endParaRPr lang="pt-BR" sz="2800" b="1">
                <a:latin typeface="Arial" charset="0"/>
                <a:cs typeface="Times New Roman" pitchFamily="18" charset="0"/>
              </a:endParaRPr>
            </a:p>
          </p:txBody>
        </p:sp>
      </p:grpSp>
      <p:sp>
        <p:nvSpPr>
          <p:cNvPr id="7" name="Espaço Reservado para Número de Slide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49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>
                <a:cs typeface="Times New Roman" pitchFamily="18" charset="0"/>
              </a:rPr>
              <a:t>Programas Reativos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85720" y="1500174"/>
            <a:ext cx="8176846" cy="5000628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spcBef>
                <a:spcPct val="80000"/>
              </a:spcBef>
            </a:pPr>
            <a:r>
              <a:rPr lang="pt-BR" sz="2400" b="1" dirty="0" smtClean="0">
                <a:cs typeface="Times New Roman" pitchFamily="18" charset="0"/>
              </a:rPr>
              <a:t>Características:</a:t>
            </a:r>
          </a:p>
          <a:p>
            <a:pPr lvl="1">
              <a:lnSpc>
                <a:spcPct val="90000"/>
              </a:lnSpc>
              <a:spcBef>
                <a:spcPct val="80000"/>
              </a:spcBef>
            </a:pPr>
            <a:r>
              <a:rPr lang="pt-BR" sz="2200" dirty="0" smtClean="0">
                <a:cs typeface="Times New Roman" pitchFamily="18" charset="0"/>
              </a:rPr>
              <a:t>melhorias são resultado de </a:t>
            </a:r>
            <a:r>
              <a:rPr lang="pt-BR" sz="2200" b="1" dirty="0" smtClean="0">
                <a:cs typeface="Times New Roman" pitchFamily="18" charset="0"/>
              </a:rPr>
              <a:t>reações</a:t>
            </a:r>
            <a:r>
              <a:rPr lang="pt-BR" sz="2200" dirty="0" smtClean="0">
                <a:cs typeface="Times New Roman" pitchFamily="18" charset="0"/>
              </a:rPr>
              <a:t> aos problemas trazidos a tona pela ocorrência de acidentes;</a:t>
            </a:r>
          </a:p>
          <a:p>
            <a:pPr lvl="1">
              <a:lnSpc>
                <a:spcPct val="90000"/>
              </a:lnSpc>
              <a:spcBef>
                <a:spcPct val="80000"/>
              </a:spcBef>
            </a:pPr>
            <a:r>
              <a:rPr lang="pt-BR" sz="2200" dirty="0" smtClean="0">
                <a:cs typeface="Times New Roman" pitchFamily="18" charset="0"/>
              </a:rPr>
              <a:t>utilização das informações constantes nos </a:t>
            </a:r>
            <a:r>
              <a:rPr lang="pt-BR" sz="2200" b="1" dirty="0" smtClean="0">
                <a:cs typeface="Times New Roman" pitchFamily="18" charset="0"/>
              </a:rPr>
              <a:t>registros de acidentes</a:t>
            </a:r>
            <a:r>
              <a:rPr lang="pt-BR" sz="2200" dirty="0" smtClean="0">
                <a:cs typeface="Times New Roman" pitchFamily="18" charset="0"/>
              </a:rPr>
              <a:t>.</a:t>
            </a:r>
            <a:r>
              <a:rPr lang="pt-BR" sz="2200" dirty="0" smtClean="0"/>
              <a:t> </a:t>
            </a:r>
          </a:p>
          <a:p>
            <a:pPr>
              <a:lnSpc>
                <a:spcPct val="90000"/>
              </a:lnSpc>
              <a:spcBef>
                <a:spcPct val="80000"/>
              </a:spcBef>
            </a:pPr>
            <a:r>
              <a:rPr lang="pt-BR" sz="2400" b="1" dirty="0" smtClean="0"/>
              <a:t>Principal desvantagem:</a:t>
            </a:r>
          </a:p>
          <a:p>
            <a:pPr>
              <a:lnSpc>
                <a:spcPct val="90000"/>
              </a:lnSpc>
              <a:spcBef>
                <a:spcPct val="80000"/>
              </a:spcBef>
            </a:pPr>
            <a:endParaRPr lang="pt-BR" sz="2400" b="1" dirty="0" smtClean="0"/>
          </a:p>
          <a:p>
            <a:pPr>
              <a:lnSpc>
                <a:spcPct val="90000"/>
              </a:lnSpc>
            </a:pPr>
            <a:endParaRPr lang="pt-BR" sz="2400" b="1" dirty="0" smtClean="0"/>
          </a:p>
          <a:p>
            <a:pPr>
              <a:lnSpc>
                <a:spcPct val="90000"/>
              </a:lnSpc>
            </a:pPr>
            <a:endParaRPr lang="pt-BR" sz="2400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pt-BR" sz="2400" dirty="0" smtClean="0"/>
          </a:p>
          <a:p>
            <a:pPr>
              <a:lnSpc>
                <a:spcPct val="90000"/>
              </a:lnSpc>
            </a:pPr>
            <a:r>
              <a:rPr lang="pt-BR" sz="2400" b="1" dirty="0" smtClean="0"/>
              <a:t>Exemplo: </a:t>
            </a:r>
          </a:p>
          <a:p>
            <a:pPr lvl="1">
              <a:lnSpc>
                <a:spcPct val="90000"/>
              </a:lnSpc>
            </a:pPr>
            <a:r>
              <a:rPr lang="pt-BR" sz="2200" b="1" dirty="0" smtClean="0">
                <a:solidFill>
                  <a:schemeClr val="accent1"/>
                </a:solidFill>
              </a:rPr>
              <a:t>Tratamento de Pontos Críticos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281354" y="4227513"/>
            <a:ext cx="8370277" cy="1498599"/>
            <a:chOff x="192" y="2112"/>
            <a:chExt cx="5712" cy="944"/>
          </a:xfrm>
        </p:grpSpPr>
        <p:sp>
          <p:nvSpPr>
            <p:cNvPr id="28677" name="Rectangle 5"/>
            <p:cNvSpPr>
              <a:spLocks noChangeArrowheads="1"/>
            </p:cNvSpPr>
            <p:nvPr/>
          </p:nvSpPr>
          <p:spPr bwMode="auto">
            <a:xfrm>
              <a:off x="192" y="2112"/>
              <a:ext cx="2112" cy="911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1414" tIns="45708" rIns="91414" bIns="45708">
              <a:spAutoFit/>
            </a:bodyPr>
            <a:lstStyle/>
            <a:p>
              <a:pPr eaLnBrk="1" hangingPunct="1"/>
              <a:r>
                <a:rPr lang="pt-BR" sz="2200" dirty="0">
                  <a:latin typeface="Arial" charset="0"/>
                  <a:cs typeface="Times New Roman" pitchFamily="18" charset="0"/>
                </a:rPr>
                <a:t>é necessário </a:t>
              </a:r>
              <a:r>
                <a:rPr lang="pt-BR" sz="2200" dirty="0">
                  <a:solidFill>
                    <a:schemeClr val="accent1"/>
                  </a:solidFill>
                  <a:latin typeface="Arial" charset="0"/>
                  <a:cs typeface="Times New Roman" pitchFamily="18" charset="0"/>
                </a:rPr>
                <a:t>ocorrer</a:t>
              </a:r>
              <a:r>
                <a:rPr lang="pt-BR" sz="2200" dirty="0">
                  <a:latin typeface="Arial" charset="0"/>
                  <a:cs typeface="Times New Roman" pitchFamily="18" charset="0"/>
                </a:rPr>
                <a:t> uma quantidade significativa de </a:t>
              </a:r>
              <a:r>
                <a:rPr lang="pt-BR" sz="2200" dirty="0">
                  <a:solidFill>
                    <a:schemeClr val="accent1"/>
                  </a:solidFill>
                  <a:latin typeface="Arial" charset="0"/>
                  <a:cs typeface="Times New Roman" pitchFamily="18" charset="0"/>
                </a:rPr>
                <a:t>acidentes</a:t>
              </a:r>
            </a:p>
          </p:txBody>
        </p:sp>
        <p:sp>
          <p:nvSpPr>
            <p:cNvPr id="28678" name="AutoShape 6"/>
            <p:cNvSpPr>
              <a:spLocks noChangeArrowheads="1"/>
            </p:cNvSpPr>
            <p:nvPr/>
          </p:nvSpPr>
          <p:spPr bwMode="auto">
            <a:xfrm>
              <a:off x="2330" y="2160"/>
              <a:ext cx="672" cy="462"/>
            </a:xfrm>
            <a:prstGeom prst="rightArrow">
              <a:avLst>
                <a:gd name="adj1" fmla="val 50000"/>
                <a:gd name="adj2" fmla="val 291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1414" tIns="45708" rIns="91414" bIns="45708">
              <a:spAutoFit/>
            </a:bodyPr>
            <a:lstStyle/>
            <a:p>
              <a:endParaRPr lang="pt-BR"/>
            </a:p>
          </p:txBody>
        </p:sp>
        <p:sp>
          <p:nvSpPr>
            <p:cNvPr id="28679" name="Text Box 7"/>
            <p:cNvSpPr txBox="1">
              <a:spLocks noChangeArrowheads="1"/>
            </p:cNvSpPr>
            <p:nvPr/>
          </p:nvSpPr>
          <p:spPr bwMode="auto">
            <a:xfrm>
              <a:off x="3024" y="2160"/>
              <a:ext cx="2880" cy="896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1414" tIns="45708" rIns="91414" bIns="45708">
              <a:spAutoFit/>
            </a:bodyPr>
            <a:lstStyle/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pt-BR" sz="2400">
                  <a:latin typeface="Arial" charset="0"/>
                  <a:cs typeface="Times New Roman" pitchFamily="18" charset="0"/>
                </a:rPr>
                <a:t>medidas de melhoria na segurança sejam identificadas e colocadas em prática.</a:t>
              </a:r>
              <a:r>
                <a:rPr lang="pt-BR" sz="2400">
                  <a:latin typeface="Arial" charset="0"/>
                </a:rPr>
                <a:t> </a:t>
              </a:r>
              <a:endParaRPr lang="pt-BR" sz="2400"/>
            </a:p>
          </p:txBody>
        </p:sp>
        <p:sp>
          <p:nvSpPr>
            <p:cNvPr id="28680" name="Text Box 8"/>
            <p:cNvSpPr txBox="1">
              <a:spLocks noChangeArrowheads="1"/>
            </p:cNvSpPr>
            <p:nvPr/>
          </p:nvSpPr>
          <p:spPr bwMode="auto">
            <a:xfrm>
              <a:off x="2293" y="2313"/>
              <a:ext cx="864" cy="2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t-BR" sz="1500" b="1" dirty="0">
                  <a:latin typeface="Arial" charset="0"/>
                </a:rPr>
                <a:t>Para que</a:t>
              </a:r>
            </a:p>
          </p:txBody>
        </p:sp>
      </p:grp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Critério da medida tripla</a:t>
            </a:r>
          </a:p>
        </p:txBody>
      </p:sp>
      <p:sp>
        <p:nvSpPr>
          <p:cNvPr id="37899" name="Text Box 11"/>
          <p:cNvSpPr txBox="1">
            <a:spLocks noChangeArrowheads="1"/>
          </p:cNvSpPr>
          <p:nvPr/>
        </p:nvSpPr>
        <p:spPr bwMode="auto">
          <a:xfrm>
            <a:off x="571472" y="1857364"/>
            <a:ext cx="5929354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rIns="0">
            <a:spAutoFit/>
          </a:bodyPr>
          <a:lstStyle/>
          <a:p>
            <a:pPr marL="27432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</a:pPr>
            <a:r>
              <a:rPr lang="pt-BR" sz="2400" b="1" dirty="0" smtClean="0">
                <a:cs typeface="Times New Roman" pitchFamily="18" charset="0"/>
              </a:rPr>
              <a:t>Taxa crítica:</a:t>
            </a:r>
          </a:p>
          <a:p>
            <a:pPr algn="l"/>
            <a:endParaRPr lang="pt-BR" sz="2000" dirty="0" smtClean="0">
              <a:cs typeface="Times New Roman" pitchFamily="18" charset="0"/>
            </a:endParaRPr>
          </a:p>
          <a:p>
            <a:endParaRPr lang="pt-BR" sz="2000" dirty="0" smtClean="0">
              <a:cs typeface="Times New Roman" pitchFamily="18" charset="0"/>
            </a:endParaRPr>
          </a:p>
          <a:p>
            <a:endParaRPr lang="pt-BR" sz="2000" dirty="0" smtClean="0">
              <a:cs typeface="Times New Roman" pitchFamily="18" charset="0"/>
            </a:endParaRPr>
          </a:p>
          <a:p>
            <a:endParaRPr lang="pt-BR" sz="2000" dirty="0" smtClean="0">
              <a:cs typeface="Times New Roman" pitchFamily="18" charset="0"/>
            </a:endParaRPr>
          </a:p>
          <a:p>
            <a:endParaRPr lang="pt-BR" sz="2000" dirty="0" smtClean="0">
              <a:cs typeface="Times New Roman" pitchFamily="18" charset="0"/>
            </a:endParaRPr>
          </a:p>
          <a:p>
            <a:endParaRPr lang="pt-BR" sz="2000" dirty="0" smtClean="0">
              <a:cs typeface="Times New Roman" pitchFamily="18" charset="0"/>
            </a:endParaRPr>
          </a:p>
          <a:p>
            <a:endParaRPr lang="pt-BR" sz="2000" dirty="0" smtClean="0">
              <a:cs typeface="Times New Roman" pitchFamily="18" charset="0"/>
            </a:endParaRPr>
          </a:p>
          <a:p>
            <a:endParaRPr lang="pt-BR" sz="2000" dirty="0" smtClean="0">
              <a:cs typeface="Times New Roman" pitchFamily="18" charset="0"/>
            </a:endParaRPr>
          </a:p>
          <a:p>
            <a:endParaRPr lang="pt-BR" sz="2000" dirty="0" smtClean="0">
              <a:cs typeface="Times New Roman" pitchFamily="18" charset="0"/>
            </a:endParaRPr>
          </a:p>
          <a:p>
            <a:r>
              <a:rPr lang="pt-BR" sz="2000" dirty="0" smtClean="0">
                <a:cs typeface="Times New Roman" pitchFamily="18" charset="0"/>
              </a:rPr>
              <a:t>Volume expresso em MVE ou MVK</a:t>
            </a:r>
          </a:p>
          <a:p>
            <a:endParaRPr lang="pt-BR" sz="2000" dirty="0" smtClean="0">
              <a:cs typeface="Times New Roman" pitchFamily="18" charset="0"/>
            </a:endParaRPr>
          </a:p>
          <a:p>
            <a:endParaRPr lang="pt-BR" sz="2000" dirty="0">
              <a:cs typeface="Times New Roman" pitchFamily="18" charset="0"/>
            </a:endParaRPr>
          </a:p>
        </p:txBody>
      </p:sp>
      <p:graphicFrame>
        <p:nvGraphicFramePr>
          <p:cNvPr id="8" name="Objeto 7"/>
          <p:cNvGraphicFramePr>
            <a:graphicFrameLocks noChangeAspect="1"/>
          </p:cNvGraphicFramePr>
          <p:nvPr/>
        </p:nvGraphicFramePr>
        <p:xfrm>
          <a:off x="1214414" y="3000372"/>
          <a:ext cx="2714644" cy="857256"/>
        </p:xfrm>
        <a:graphic>
          <a:graphicData uri="http://schemas.openxmlformats.org/presentationml/2006/ole">
            <p:oleObj spid="_x0000_s2079746" name="Equation" r:id="rId3" imgW="965160" imgH="304560" progId="Equation.3">
              <p:embed/>
            </p:oleObj>
          </a:graphicData>
        </a:graphic>
      </p:graphicFrame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50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Critério da medida tripla</a:t>
            </a:r>
          </a:p>
        </p:txBody>
      </p:sp>
      <p:sp>
        <p:nvSpPr>
          <p:cNvPr id="3891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914400" y="2362200"/>
            <a:ext cx="7315200" cy="2971800"/>
          </a:xfrm>
        </p:spPr>
        <p:txBody>
          <a:bodyPr/>
          <a:lstStyle/>
          <a:p>
            <a:r>
              <a:rPr lang="pt-BR" b="1" dirty="0" smtClean="0">
                <a:cs typeface="Times New Roman" pitchFamily="18" charset="0"/>
              </a:rPr>
              <a:t>Severidade critica:</a:t>
            </a:r>
            <a:endParaRPr lang="pt-BR" b="1" dirty="0">
              <a:cs typeface="Times New Roman" pitchFamily="18" charset="0"/>
            </a:endParaRPr>
          </a:p>
          <a:p>
            <a:pPr lvl="1"/>
            <a:r>
              <a:rPr lang="pt-BR" dirty="0"/>
              <a:t>UPS – Unidade Padrão de Severidade</a:t>
            </a:r>
          </a:p>
          <a:p>
            <a:pPr lvl="1">
              <a:buFontTx/>
              <a:buNone/>
            </a:pPr>
            <a:endParaRPr lang="pt-BR" dirty="0"/>
          </a:p>
          <a:p>
            <a:pPr lvl="1">
              <a:buFontTx/>
              <a:buNone/>
            </a:pPr>
            <a:endParaRPr lang="pt-BR" dirty="0"/>
          </a:p>
          <a:p>
            <a:pPr lvl="1">
              <a:buFontTx/>
              <a:buNone/>
            </a:pPr>
            <a:r>
              <a:rPr lang="pt-BR" sz="1800" b="1" dirty="0">
                <a:solidFill>
                  <a:srgbClr val="006600"/>
                </a:solidFill>
              </a:rPr>
              <a:t>A</a:t>
            </a:r>
            <a:r>
              <a:rPr lang="pt-BR" sz="1800" dirty="0"/>
              <a:t> - no. de acidentes com danos só materiais;</a:t>
            </a:r>
          </a:p>
          <a:p>
            <a:pPr lvl="1">
              <a:buFontTx/>
              <a:buNone/>
            </a:pPr>
            <a:r>
              <a:rPr lang="pt-BR" sz="1800" b="1" dirty="0">
                <a:solidFill>
                  <a:srgbClr val="006600"/>
                </a:solidFill>
              </a:rPr>
              <a:t>B</a:t>
            </a:r>
            <a:r>
              <a:rPr lang="pt-BR" sz="1800" dirty="0"/>
              <a:t> – no. de acidentes com danos físicos;</a:t>
            </a:r>
          </a:p>
          <a:p>
            <a:pPr lvl="1">
              <a:buFontTx/>
              <a:buNone/>
            </a:pPr>
            <a:r>
              <a:rPr lang="pt-BR" sz="1800" b="1" dirty="0">
                <a:solidFill>
                  <a:srgbClr val="006600"/>
                </a:solidFill>
              </a:rPr>
              <a:t>C</a:t>
            </a:r>
            <a:r>
              <a:rPr lang="pt-BR" sz="1800" dirty="0"/>
              <a:t> – no. de acidentes com mortes.</a:t>
            </a:r>
          </a:p>
          <a:p>
            <a:pPr>
              <a:buFont typeface="Wingdings" pitchFamily="2" charset="2"/>
              <a:buNone/>
            </a:pPr>
            <a:endParaRPr lang="pt-BR" sz="1800" dirty="0"/>
          </a:p>
        </p:txBody>
      </p:sp>
      <p:sp>
        <p:nvSpPr>
          <p:cNvPr id="38916" name="Rectangle 1028"/>
          <p:cNvSpPr>
            <a:spLocks noChangeArrowheads="1"/>
          </p:cNvSpPr>
          <p:nvPr/>
        </p:nvSpPr>
        <p:spPr bwMode="auto">
          <a:xfrm>
            <a:off x="2482850" y="3505200"/>
            <a:ext cx="3079750" cy="485775"/>
          </a:xfrm>
          <a:prstGeom prst="rect">
            <a:avLst/>
          </a:prstGeom>
          <a:noFill/>
          <a:ln w="28575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wrap="none" lIns="72000" rIns="72000">
            <a:spAutoFit/>
          </a:bodyPr>
          <a:lstStyle/>
          <a:p>
            <a:pPr algn="l">
              <a:spcBef>
                <a:spcPct val="20000"/>
              </a:spcBef>
              <a:buClr>
                <a:schemeClr val="tx1"/>
              </a:buClr>
              <a:buSzPct val="75000"/>
            </a:pPr>
            <a:r>
              <a:rPr lang="pt-BR">
                <a:latin typeface="Arial" charset="0"/>
              </a:rPr>
              <a:t>UPS = </a:t>
            </a:r>
            <a:r>
              <a:rPr lang="pt-BR" b="1">
                <a:solidFill>
                  <a:srgbClr val="006600"/>
                </a:solidFill>
                <a:latin typeface="Arial" charset="0"/>
              </a:rPr>
              <a:t>A</a:t>
            </a:r>
            <a:r>
              <a:rPr lang="pt-BR">
                <a:latin typeface="Arial" charset="0"/>
              </a:rPr>
              <a:t> </a:t>
            </a:r>
            <a:r>
              <a:rPr lang="pt-BR" sz="2000">
                <a:latin typeface="Arial" charset="0"/>
              </a:rPr>
              <a:t>+ </a:t>
            </a:r>
            <a:r>
              <a:rPr lang="pt-BR" b="1">
                <a:solidFill>
                  <a:srgbClr val="006600"/>
                </a:solidFill>
                <a:latin typeface="Arial" charset="0"/>
              </a:rPr>
              <a:t>p</a:t>
            </a:r>
            <a:r>
              <a:rPr lang="pt-BR" sz="2000">
                <a:latin typeface="Arial" charset="0"/>
              </a:rPr>
              <a:t>x</a:t>
            </a:r>
            <a:r>
              <a:rPr lang="pt-BR" b="1">
                <a:solidFill>
                  <a:srgbClr val="006600"/>
                </a:solidFill>
                <a:latin typeface="Arial" charset="0"/>
              </a:rPr>
              <a:t>B</a:t>
            </a:r>
            <a:r>
              <a:rPr lang="pt-BR">
                <a:latin typeface="Arial" charset="0"/>
              </a:rPr>
              <a:t> + </a:t>
            </a:r>
            <a:r>
              <a:rPr lang="pt-BR" b="1">
                <a:solidFill>
                  <a:srgbClr val="006600"/>
                </a:solidFill>
                <a:latin typeface="Arial" charset="0"/>
              </a:rPr>
              <a:t>q</a:t>
            </a:r>
            <a:r>
              <a:rPr lang="pt-BR" sz="2000">
                <a:latin typeface="Arial" charset="0"/>
              </a:rPr>
              <a:t>x</a:t>
            </a:r>
            <a:r>
              <a:rPr lang="pt-BR" b="1">
                <a:solidFill>
                  <a:srgbClr val="006600"/>
                </a:solidFill>
                <a:latin typeface="Arial" charset="0"/>
              </a:rPr>
              <a:t>C</a:t>
            </a:r>
          </a:p>
        </p:txBody>
      </p:sp>
      <p:graphicFrame>
        <p:nvGraphicFramePr>
          <p:cNvPr id="39022" name="Group 1134"/>
          <p:cNvGraphicFramePr>
            <a:graphicFrameLocks noGrp="1"/>
          </p:cNvGraphicFramePr>
          <p:nvPr/>
        </p:nvGraphicFramePr>
        <p:xfrm>
          <a:off x="1143000" y="5257800"/>
          <a:ext cx="5648325" cy="1280160"/>
        </p:xfrm>
        <a:graphic>
          <a:graphicData uri="http://schemas.openxmlformats.org/drawingml/2006/table">
            <a:tbl>
              <a:tblPr/>
              <a:tblGrid>
                <a:gridCol w="1300163"/>
                <a:gridCol w="1379537"/>
                <a:gridCol w="1427163"/>
                <a:gridCol w="1541462"/>
              </a:tblGrid>
              <a:tr h="246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7150" marR="57150" marT="38100" marB="381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Dano material</a:t>
                      </a:r>
                    </a:p>
                  </a:txBody>
                  <a:tcPr marL="57150" marR="57150" marT="38100" marB="381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 ferido (</a:t>
                      </a: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</a:rPr>
                        <a:t>p)</a:t>
                      </a:r>
                    </a:p>
                  </a:txBody>
                  <a:tcPr marL="57150" marR="57150" marT="38100" marB="381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 mortes (</a:t>
                      </a: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marL="57150" marR="57150" marT="38100" marB="381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USA</a:t>
                      </a:r>
                    </a:p>
                  </a:txBody>
                  <a:tcPr marL="57150" marR="57150" marT="38100" marB="381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57150" marR="57150" marT="38100" marB="381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</a:rPr>
                        <a:t>35</a:t>
                      </a:r>
                    </a:p>
                  </a:txBody>
                  <a:tcPr marL="57150" marR="57150" marT="38100" marB="381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</a:rPr>
                        <a:t>95</a:t>
                      </a:r>
                    </a:p>
                  </a:txBody>
                  <a:tcPr marL="57150" marR="57150" marT="38100" marB="381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Canadá (BC)</a:t>
                      </a:r>
                    </a:p>
                  </a:txBody>
                  <a:tcPr marL="57150" marR="57150" marT="38100" marB="381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57150" marR="57150" marT="38100" marB="381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L="57150" marR="57150" marT="38100" marB="381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marL="57150" marR="57150" marT="38100" marB="381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Brasil</a:t>
                      </a:r>
                    </a:p>
                  </a:txBody>
                  <a:tcPr marL="57150" marR="57150" marT="38100" marB="381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57150" marR="57150" marT="38100" marB="381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57150" marR="57150" marT="38100" marB="381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marL="57150" marR="57150" marT="38100" marB="381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Espaço Reservado para Número de Slide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51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Critério da medida tripla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Identificar pontos críticos pelo 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método da medida tripla</a:t>
            </a:r>
            <a:r>
              <a:rPr lang="pt-BR" dirty="0" smtClean="0"/>
              <a:t> e classificá-los em função do seu PRA (potencial de redução de acidentes.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52</a:t>
            </a:fld>
            <a:endParaRPr lang="pt-BR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Métodos de Identificação de “</a:t>
            </a:r>
            <a:r>
              <a:rPr lang="pt-BR">
                <a:solidFill>
                  <a:srgbClr val="CC3300"/>
                </a:solidFill>
              </a:rPr>
              <a:t>Pontos Críticos</a:t>
            </a:r>
            <a:r>
              <a:rPr lang="pt-BR"/>
              <a:t>”</a:t>
            </a:r>
          </a:p>
        </p:txBody>
      </p:sp>
      <p:sp>
        <p:nvSpPr>
          <p:cNvPr id="15360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914400" y="2590800"/>
            <a:ext cx="8001000" cy="3505200"/>
          </a:xfrm>
        </p:spPr>
        <p:txBody>
          <a:bodyPr/>
          <a:lstStyle/>
          <a:p>
            <a:r>
              <a:rPr lang="pt-BR" dirty="0">
                <a:cs typeface="Times New Roman" pitchFamily="18" charset="0"/>
              </a:rPr>
              <a:t>Método do Intervalo de Confiança</a:t>
            </a:r>
            <a:r>
              <a:rPr lang="pt-BR" dirty="0">
                <a:solidFill>
                  <a:srgbClr val="FF9900"/>
                </a:solidFill>
              </a:rPr>
              <a:t> </a:t>
            </a:r>
          </a:p>
          <a:p>
            <a:r>
              <a:rPr lang="pt-BR" dirty="0">
                <a:cs typeface="Times New Roman" pitchFamily="18" charset="0"/>
              </a:rPr>
              <a:t>Método do controle de qualidade da taxa </a:t>
            </a:r>
          </a:p>
          <a:p>
            <a:r>
              <a:rPr lang="pt-BR" dirty="0">
                <a:cs typeface="Times New Roman" pitchFamily="18" charset="0"/>
              </a:rPr>
              <a:t>Critério da medida tripla</a:t>
            </a:r>
            <a:r>
              <a:rPr lang="pt-BR" dirty="0"/>
              <a:t> </a:t>
            </a:r>
          </a:p>
          <a:p>
            <a:r>
              <a:rPr lang="en-US" dirty="0" err="1">
                <a:solidFill>
                  <a:srgbClr val="006600"/>
                </a:solidFill>
                <a:cs typeface="Times New Roman" pitchFamily="18" charset="0"/>
              </a:rPr>
              <a:t>Método</a:t>
            </a:r>
            <a:r>
              <a:rPr lang="en-US" dirty="0">
                <a:solidFill>
                  <a:srgbClr val="0066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6600"/>
                </a:solidFill>
                <a:cs typeface="Times New Roman" pitchFamily="18" charset="0"/>
              </a:rPr>
              <a:t>empírico</a:t>
            </a:r>
            <a:r>
              <a:rPr lang="en-US" dirty="0">
                <a:solidFill>
                  <a:srgbClr val="006600"/>
                </a:solidFill>
                <a:cs typeface="Times New Roman" pitchFamily="18" charset="0"/>
              </a:rPr>
              <a:t> de </a:t>
            </a:r>
            <a:r>
              <a:rPr lang="en-US" dirty="0" err="1">
                <a:solidFill>
                  <a:srgbClr val="006600"/>
                </a:solidFill>
                <a:cs typeface="Times New Roman" pitchFamily="18" charset="0"/>
              </a:rPr>
              <a:t>Bayes</a:t>
            </a:r>
            <a:r>
              <a:rPr lang="pt-BR" dirty="0"/>
              <a:t> </a:t>
            </a:r>
          </a:p>
          <a:p>
            <a:pPr lvl="1">
              <a:buFontTx/>
              <a:buNone/>
            </a:pPr>
            <a:endParaRPr lang="pt-BR" sz="2800" dirty="0"/>
          </a:p>
        </p:txBody>
      </p:sp>
      <p:sp>
        <p:nvSpPr>
          <p:cNvPr id="153604" name="AutoShape 1028"/>
          <p:cNvSpPr>
            <a:spLocks noChangeArrowheads="1"/>
          </p:cNvSpPr>
          <p:nvPr/>
        </p:nvSpPr>
        <p:spPr bwMode="auto">
          <a:xfrm>
            <a:off x="5867400" y="4114800"/>
            <a:ext cx="838200" cy="533400"/>
          </a:xfrm>
          <a:prstGeom prst="leftArrow">
            <a:avLst>
              <a:gd name="adj1" fmla="val 50000"/>
              <a:gd name="adj2" fmla="val 3928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53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53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4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296988"/>
            <a:ext cx="8001000" cy="608012"/>
          </a:xfrm>
        </p:spPr>
        <p:txBody>
          <a:bodyPr/>
          <a:lstStyle/>
          <a:p>
            <a:r>
              <a:rPr lang="pt-BR" dirty="0"/>
              <a:t>Método empírico de </a:t>
            </a:r>
            <a:r>
              <a:rPr lang="pt-BR" dirty="0" err="1"/>
              <a:t>Bayes</a:t>
            </a:r>
            <a:r>
              <a:rPr lang="pt-BR" dirty="0"/>
              <a:t> - EB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472" y="2357430"/>
            <a:ext cx="7848600" cy="4071966"/>
          </a:xfrm>
        </p:spPr>
        <p:txBody>
          <a:bodyPr>
            <a:normAutofit/>
          </a:bodyPr>
          <a:lstStyle/>
          <a:p>
            <a:pPr lvl="1">
              <a:lnSpc>
                <a:spcPct val="90000"/>
              </a:lnSpc>
              <a:spcBef>
                <a:spcPct val="10000"/>
              </a:spcBef>
              <a:buNone/>
            </a:pPr>
            <a:endParaRPr lang="pt-BR" sz="2000" dirty="0">
              <a:solidFill>
                <a:srgbClr val="006600"/>
              </a:solidFill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ct val="70000"/>
              </a:spcBef>
            </a:pPr>
            <a:r>
              <a:rPr lang="pt-BR" dirty="0" smtClean="0">
                <a:latin typeface="Arial" charset="0"/>
                <a:cs typeface="Times New Roman" pitchFamily="18" charset="0"/>
              </a:rPr>
              <a:t>É um método que permite </a:t>
            </a:r>
            <a:r>
              <a:rPr lang="pt-BR" dirty="0" smtClean="0">
                <a:solidFill>
                  <a:srgbClr val="006600"/>
                </a:solidFill>
                <a:latin typeface="Arial" charset="0"/>
                <a:cs typeface="Times New Roman" pitchFamily="18" charset="0"/>
              </a:rPr>
              <a:t>combinar informações</a:t>
            </a:r>
            <a:r>
              <a:rPr lang="pt-BR" dirty="0" smtClean="0">
                <a:latin typeface="Arial" charset="0"/>
                <a:cs typeface="Times New Roman" pitchFamily="18" charset="0"/>
              </a:rPr>
              <a:t> de diferentes fontes</a:t>
            </a:r>
          </a:p>
          <a:p>
            <a:pPr>
              <a:lnSpc>
                <a:spcPct val="90000"/>
              </a:lnSpc>
              <a:spcBef>
                <a:spcPct val="70000"/>
              </a:spcBef>
            </a:pPr>
            <a:endParaRPr lang="pt-BR" sz="3600" dirty="0" smtClean="0">
              <a:latin typeface="Arial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ct val="70000"/>
              </a:spcBef>
            </a:pPr>
            <a:r>
              <a:rPr lang="pt-BR" sz="2400" dirty="0" smtClean="0">
                <a:cs typeface="Times New Roman" pitchFamily="18" charset="0"/>
              </a:rPr>
              <a:t>Combinando </a:t>
            </a:r>
            <a:r>
              <a:rPr lang="pt-BR" sz="2400" dirty="0">
                <a:cs typeface="Times New Roman" pitchFamily="18" charset="0"/>
              </a:rPr>
              <a:t>essas duas fontes de informação tem-se melhores condições de prever futuras colisões</a:t>
            </a:r>
          </a:p>
        </p:txBody>
      </p:sp>
      <p:sp>
        <p:nvSpPr>
          <p:cNvPr id="5" name="Seta dobrada 4"/>
          <p:cNvSpPr/>
          <p:nvPr/>
        </p:nvSpPr>
        <p:spPr>
          <a:xfrm rot="5400000">
            <a:off x="3357554" y="3401105"/>
            <a:ext cx="1285884" cy="1143008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54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Método empírico de </a:t>
            </a:r>
            <a:r>
              <a:rPr lang="pt-BR" dirty="0" err="1" smtClean="0"/>
              <a:t>Bayes</a:t>
            </a:r>
            <a:r>
              <a:rPr lang="pt-BR" dirty="0" smtClean="0"/>
              <a:t> - EB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Qual a chance do Joãozinho passar na disciplina de Segurança Viária sabendo-se que a taxa de aprovação no semestre passado foi de 90% </a:t>
            </a:r>
            <a:r>
              <a:rPr lang="pt-BR" dirty="0" smtClean="0">
                <a:solidFill>
                  <a:schemeClr val="accent1"/>
                </a:solidFill>
              </a:rPr>
              <a:t>(1 fonte de informação)</a:t>
            </a:r>
            <a:r>
              <a:rPr lang="pt-BR" dirty="0" smtClean="0"/>
              <a:t>?</a:t>
            </a:r>
          </a:p>
          <a:p>
            <a:r>
              <a:rPr lang="pt-BR" dirty="0" smtClean="0"/>
              <a:t>Qual a chance do Joãozinho passar na disciplina de Segurança Viária sabendo-se que a taxa de aprovação no semestre passado foi de 90% e que ele rodou </a:t>
            </a:r>
            <a:r>
              <a:rPr lang="pt-BR" dirty="0" smtClean="0"/>
              <a:t>nas </a:t>
            </a:r>
            <a:r>
              <a:rPr lang="pt-BR" dirty="0" smtClean="0"/>
              <a:t>5 </a:t>
            </a:r>
            <a:r>
              <a:rPr lang="pt-BR" dirty="0" smtClean="0"/>
              <a:t>disciplinas que cursou </a:t>
            </a:r>
            <a:r>
              <a:rPr lang="pt-BR" dirty="0" smtClean="0"/>
              <a:t>no semestre passado </a:t>
            </a:r>
            <a:r>
              <a:rPr lang="pt-BR" dirty="0" smtClean="0">
                <a:solidFill>
                  <a:schemeClr val="accent1"/>
                </a:solidFill>
              </a:rPr>
              <a:t>(2 fontes de informação)</a:t>
            </a:r>
            <a:r>
              <a:rPr lang="pt-BR" dirty="0" smtClean="0"/>
              <a:t>?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55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Método empírico de </a:t>
            </a:r>
            <a:r>
              <a:rPr lang="pt-BR" dirty="0" err="1" smtClean="0"/>
              <a:t>Bayes</a:t>
            </a:r>
            <a:r>
              <a:rPr lang="pt-BR" dirty="0" smtClean="0"/>
              <a:t> - EB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b="1" dirty="0" smtClean="0">
                <a:solidFill>
                  <a:schemeClr val="accent1"/>
                </a:solidFill>
              </a:rPr>
              <a:t>teorema de </a:t>
            </a:r>
            <a:r>
              <a:rPr lang="pt-BR" b="1" dirty="0" err="1" smtClean="0">
                <a:solidFill>
                  <a:schemeClr val="accent1"/>
                </a:solidFill>
              </a:rPr>
              <a:t>Bayes</a:t>
            </a:r>
            <a:r>
              <a:rPr lang="pt-BR" b="1" dirty="0" smtClean="0">
                <a:solidFill>
                  <a:schemeClr val="accent1"/>
                </a:solidFill>
              </a:rPr>
              <a:t> : </a:t>
            </a:r>
            <a:r>
              <a:rPr lang="pt-BR" dirty="0" smtClean="0"/>
              <a:t>permite a estimativa de valores baseando-se em 2 fontes de informação</a:t>
            </a:r>
          </a:p>
          <a:p>
            <a:endParaRPr lang="pt-BR" b="1" dirty="0" smtClean="0">
              <a:solidFill>
                <a:schemeClr val="accent1"/>
              </a:solidFill>
            </a:endParaRPr>
          </a:p>
          <a:p>
            <a:r>
              <a:rPr lang="pt-BR" b="1" dirty="0" smtClean="0">
                <a:solidFill>
                  <a:schemeClr val="accent1"/>
                </a:solidFill>
              </a:rPr>
              <a:t> </a:t>
            </a:r>
            <a:r>
              <a:rPr lang="pt-BR" dirty="0" smtClean="0"/>
              <a:t>Essa subjetividade da previsão de um evento no cálculo matemático foi inovadora, e tem como prerrogativa o fato de que os conhecimentos adquiridos pelo matemático, a quantidade de informações que ele detém sobre determinado evento, exerce influência significativa nos cálculos. A obtenção dessas informações influencia na probabilidade de forma que o evento que tende a indicar outro rumo que não à distribuição probabilística, pois os indícios gerados pela opinião do matemático influenciam a previsão. </a:t>
            </a:r>
          </a:p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Uma aplicação em pesquisa clínica para o Teorema de </a:t>
            </a:r>
            <a:r>
              <a:rPr lang="pt-BR" dirty="0" err="1" smtClean="0"/>
              <a:t>Bayes</a:t>
            </a:r>
            <a:r>
              <a:rPr lang="pt-BR" dirty="0" smtClean="0"/>
              <a:t>: O motivo mais importante para solicitarmos exames diagnósticos é o de refinar probabilidades, ou seja, modificar nossa estimativa da probabilidade de uma doença por meio da aplicação de exames diagnósticos. Esta nada mais é que uma forma diferente de enunciar o princípio matemático do Teorema de </a:t>
            </a:r>
            <a:r>
              <a:rPr lang="pt-BR" dirty="0" err="1" smtClean="0"/>
              <a:t>Bayes</a:t>
            </a:r>
            <a:r>
              <a:rPr lang="pt-BR" dirty="0" smtClean="0"/>
              <a:t>. este diz, em termos simples, que a probabilidade de um evento depende das novas informações aplicadas àquilo que já era conhecido a respeito de um evento.</a:t>
            </a:r>
            <a:endParaRPr lang="pt-BR" smtClean="0"/>
          </a:p>
          <a:p>
            <a:endParaRPr lang="pt-BR" dirty="0" smtClean="0">
              <a:solidFill>
                <a:srgbClr val="FF3300"/>
              </a:solidFill>
            </a:endParaRP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56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972452" cy="1143000"/>
          </a:xfrm>
        </p:spPr>
        <p:txBody>
          <a:bodyPr/>
          <a:lstStyle/>
          <a:p>
            <a:r>
              <a:rPr lang="pt-BR" dirty="0" smtClean="0">
                <a:cs typeface="Times New Roman" pitchFamily="18" charset="0"/>
              </a:rPr>
              <a:t>Fenômeno de regressão à média - FRM</a:t>
            </a:r>
            <a:endParaRPr lang="pt-BR" dirty="0">
              <a:cs typeface="Times New Roman" pitchFamily="18" charset="0"/>
            </a:endParaRP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 dirty="0"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pt-BR" sz="9600" dirty="0" err="1">
                <a:cs typeface="Times New Roman" pitchFamily="18" charset="0"/>
                <a:sym typeface="Webdings" pitchFamily="18" charset="2"/>
              </a:rPr>
              <a:t></a:t>
            </a:r>
            <a:r>
              <a:rPr lang="pt-BR" sz="8000" dirty="0" err="1">
                <a:cs typeface="Times New Roman" pitchFamily="18" charset="0"/>
                <a:sym typeface="Webdings" pitchFamily="18" charset="2"/>
              </a:rPr>
              <a:t></a:t>
            </a:r>
            <a:r>
              <a:rPr lang="pt-BR" sz="7500" dirty="0" err="1">
                <a:cs typeface="Times New Roman" pitchFamily="18" charset="0"/>
                <a:sym typeface="Webdings" pitchFamily="18" charset="2"/>
              </a:rPr>
              <a:t></a:t>
            </a:r>
            <a:r>
              <a:rPr lang="pt-BR" sz="7500" dirty="0">
                <a:cs typeface="Times New Roman" pitchFamily="18" charset="0"/>
                <a:sym typeface="Webdings" pitchFamily="18" charset="2"/>
              </a:rPr>
              <a:t>  </a:t>
            </a:r>
            <a:r>
              <a:rPr lang="pt-BR" sz="7200" dirty="0" err="1">
                <a:cs typeface="Times New Roman" pitchFamily="18" charset="0"/>
                <a:sym typeface="Webdings" pitchFamily="18" charset="2"/>
              </a:rPr>
              <a:t></a:t>
            </a:r>
            <a:r>
              <a:rPr lang="pt-BR" sz="6600" dirty="0" err="1">
                <a:cs typeface="Times New Roman" pitchFamily="18" charset="0"/>
                <a:sym typeface="Webdings" pitchFamily="18" charset="2"/>
              </a:rPr>
              <a:t></a:t>
            </a:r>
            <a:r>
              <a:rPr lang="pt-BR" sz="8800" dirty="0" err="1">
                <a:cs typeface="Times New Roman" pitchFamily="18" charset="0"/>
                <a:sym typeface="Webdings" pitchFamily="18" charset="2"/>
              </a:rPr>
              <a:t></a:t>
            </a:r>
            <a:endParaRPr lang="pt-BR" sz="8800" dirty="0">
              <a:cs typeface="Times New Roman" pitchFamily="18" charset="0"/>
              <a:sym typeface="Webdings" pitchFamily="18" charset="2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00034" y="2127665"/>
            <a:ext cx="8357996" cy="1741488"/>
            <a:chOff x="624" y="2352"/>
            <a:chExt cx="5271" cy="1097"/>
          </a:xfrm>
        </p:grpSpPr>
        <p:sp>
          <p:nvSpPr>
            <p:cNvPr id="156677" name="Line 5"/>
            <p:cNvSpPr>
              <a:spLocks noChangeShapeType="1"/>
            </p:cNvSpPr>
            <p:nvPr/>
          </p:nvSpPr>
          <p:spPr bwMode="auto">
            <a:xfrm>
              <a:off x="624" y="2640"/>
              <a:ext cx="4272" cy="0"/>
            </a:xfrm>
            <a:prstGeom prst="line">
              <a:avLst/>
            </a:prstGeom>
            <a:noFill/>
            <a:ln w="28575">
              <a:solidFill>
                <a:srgbClr val="FF99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pt-BR"/>
            </a:p>
          </p:txBody>
        </p:sp>
        <p:sp>
          <p:nvSpPr>
            <p:cNvPr id="156678" name="Text Box 6"/>
            <p:cNvSpPr txBox="1">
              <a:spLocks noChangeArrowheads="1"/>
            </p:cNvSpPr>
            <p:nvPr/>
          </p:nvSpPr>
          <p:spPr bwMode="auto">
            <a:xfrm>
              <a:off x="4944" y="2400"/>
              <a:ext cx="951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t-BR" sz="1800" b="1" dirty="0">
                  <a:solidFill>
                    <a:srgbClr val="FF9900"/>
                  </a:solidFill>
                </a:rPr>
                <a:t>Média da população</a:t>
              </a:r>
            </a:p>
          </p:txBody>
        </p:sp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816" y="3120"/>
              <a:ext cx="1056" cy="329"/>
              <a:chOff x="816" y="3120"/>
              <a:chExt cx="1056" cy="329"/>
            </a:xfrm>
          </p:grpSpPr>
          <p:sp>
            <p:nvSpPr>
              <p:cNvPr id="156680" name="AutoShape 8"/>
              <p:cNvSpPr>
                <a:spLocks/>
              </p:cNvSpPr>
              <p:nvPr/>
            </p:nvSpPr>
            <p:spPr bwMode="auto">
              <a:xfrm rot="-16212817">
                <a:off x="1272" y="2664"/>
                <a:ext cx="144" cy="1056"/>
              </a:xfrm>
              <a:prstGeom prst="rightBrace">
                <a:avLst>
                  <a:gd name="adj1" fmla="val 61111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56681" name="Text Box 9"/>
              <p:cNvSpPr txBox="1">
                <a:spLocks noChangeArrowheads="1"/>
              </p:cNvSpPr>
              <p:nvPr/>
            </p:nvSpPr>
            <p:spPr bwMode="auto">
              <a:xfrm>
                <a:off x="912" y="3216"/>
                <a:ext cx="864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dirty="0" smtClean="0"/>
                  <a:t>      pais</a:t>
                </a:r>
                <a:endParaRPr lang="pt-BR" dirty="0"/>
              </a:p>
            </p:txBody>
          </p:sp>
        </p:grpSp>
        <p:grpSp>
          <p:nvGrpSpPr>
            <p:cNvPr id="4" name="Group 10"/>
            <p:cNvGrpSpPr>
              <a:grpSpLocks/>
            </p:cNvGrpSpPr>
            <p:nvPr/>
          </p:nvGrpSpPr>
          <p:grpSpPr bwMode="auto">
            <a:xfrm>
              <a:off x="3024" y="3120"/>
              <a:ext cx="1056" cy="329"/>
              <a:chOff x="816" y="3120"/>
              <a:chExt cx="1056" cy="329"/>
            </a:xfrm>
          </p:grpSpPr>
          <p:sp>
            <p:nvSpPr>
              <p:cNvPr id="156683" name="AutoShape 11"/>
              <p:cNvSpPr>
                <a:spLocks/>
              </p:cNvSpPr>
              <p:nvPr/>
            </p:nvSpPr>
            <p:spPr bwMode="auto">
              <a:xfrm rot="-16212817">
                <a:off x="1272" y="2664"/>
                <a:ext cx="144" cy="1056"/>
              </a:xfrm>
              <a:prstGeom prst="rightBrace">
                <a:avLst>
                  <a:gd name="adj1" fmla="val 61111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56684" name="Text Box 12"/>
              <p:cNvSpPr txBox="1">
                <a:spLocks noChangeArrowheads="1"/>
              </p:cNvSpPr>
              <p:nvPr/>
            </p:nvSpPr>
            <p:spPr bwMode="auto">
              <a:xfrm>
                <a:off x="912" y="3216"/>
                <a:ext cx="864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dirty="0" smtClean="0"/>
                  <a:t>      pais</a:t>
                </a:r>
                <a:endParaRPr lang="pt-BR" dirty="0"/>
              </a:p>
            </p:txBody>
          </p:sp>
        </p:grpSp>
        <p:sp>
          <p:nvSpPr>
            <p:cNvPr id="156685" name="Line 13"/>
            <p:cNvSpPr>
              <a:spLocks noChangeShapeType="1"/>
            </p:cNvSpPr>
            <p:nvPr/>
          </p:nvSpPr>
          <p:spPr bwMode="auto">
            <a:xfrm>
              <a:off x="1152" y="2352"/>
              <a:ext cx="912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 wrap="none"/>
            <a:lstStyle/>
            <a:p>
              <a:endParaRPr lang="pt-BR"/>
            </a:p>
          </p:txBody>
        </p:sp>
        <p:sp>
          <p:nvSpPr>
            <p:cNvPr id="156686" name="Line 14"/>
            <p:cNvSpPr>
              <a:spLocks noChangeShapeType="1"/>
            </p:cNvSpPr>
            <p:nvPr/>
          </p:nvSpPr>
          <p:spPr bwMode="auto">
            <a:xfrm flipV="1">
              <a:off x="3360" y="2352"/>
              <a:ext cx="86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 wrap="none"/>
            <a:lstStyle/>
            <a:p>
              <a:endParaRPr lang="pt-BR"/>
            </a:p>
          </p:txBody>
        </p:sp>
      </p:grpSp>
      <p:sp>
        <p:nvSpPr>
          <p:cNvPr id="15" name="Espaço Reservado para Número de Slide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57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Método empírico de </a:t>
            </a:r>
            <a:r>
              <a:rPr lang="pt-BR" dirty="0" err="1" smtClean="0"/>
              <a:t>Bayes</a:t>
            </a:r>
            <a:r>
              <a:rPr lang="pt-BR" dirty="0" smtClean="0"/>
              <a:t> - EB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b="1" dirty="0" smtClean="0">
                <a:solidFill>
                  <a:schemeClr val="accent1"/>
                </a:solidFill>
              </a:rPr>
              <a:t>teorema de </a:t>
            </a:r>
            <a:r>
              <a:rPr lang="pt-BR" b="1" dirty="0" err="1" smtClean="0">
                <a:solidFill>
                  <a:schemeClr val="accent1"/>
                </a:solidFill>
              </a:rPr>
              <a:t>Bayes</a:t>
            </a:r>
            <a:r>
              <a:rPr lang="pt-BR" b="1" dirty="0" smtClean="0">
                <a:solidFill>
                  <a:schemeClr val="accent1"/>
                </a:solidFill>
              </a:rPr>
              <a:t> : </a:t>
            </a:r>
            <a:r>
              <a:rPr lang="pt-BR" dirty="0" smtClean="0"/>
              <a:t>permite a estimativa de valores baseando-se em 2 fontes de informação</a:t>
            </a:r>
          </a:p>
          <a:p>
            <a:endParaRPr lang="pt-BR" b="1" dirty="0" smtClean="0">
              <a:solidFill>
                <a:schemeClr val="accent1"/>
              </a:solidFill>
            </a:endParaRPr>
          </a:p>
          <a:p>
            <a:r>
              <a:rPr lang="pt-BR" b="1" dirty="0" smtClean="0">
                <a:solidFill>
                  <a:schemeClr val="accent1"/>
                </a:solidFill>
              </a:rPr>
              <a:t> </a:t>
            </a:r>
            <a:r>
              <a:rPr lang="pt-BR" dirty="0" smtClean="0"/>
              <a:t>É estimar a altura dos filhos combinando as duas fonte de informação disponíveis:</a:t>
            </a:r>
          </a:p>
          <a:p>
            <a:pPr lvl="1"/>
            <a:r>
              <a:rPr lang="pt-BR" dirty="0" smtClean="0">
                <a:solidFill>
                  <a:srgbClr val="00B050"/>
                </a:solidFill>
              </a:rPr>
              <a:t>a média da população</a:t>
            </a:r>
          </a:p>
          <a:p>
            <a:pPr lvl="1"/>
            <a:r>
              <a:rPr lang="pt-BR" dirty="0" smtClean="0">
                <a:solidFill>
                  <a:srgbClr val="FF3300"/>
                </a:solidFill>
              </a:rPr>
              <a:t>altura dos pais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58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857224" y="928670"/>
            <a:ext cx="7772400" cy="619140"/>
          </a:xfrm>
        </p:spPr>
        <p:txBody>
          <a:bodyPr/>
          <a:lstStyle/>
          <a:p>
            <a:r>
              <a:rPr lang="pt-BR" dirty="0"/>
              <a:t>Método empírico de </a:t>
            </a:r>
            <a:r>
              <a:rPr lang="pt-BR" dirty="0" err="1"/>
              <a:t>Bayes</a:t>
            </a:r>
            <a:r>
              <a:rPr lang="pt-BR" dirty="0"/>
              <a:t> - EB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algn="just"/>
            <a:r>
              <a:rPr lang="pt-BR" sz="2400" b="1">
                <a:cs typeface="Times New Roman" pitchFamily="18" charset="0"/>
              </a:rPr>
              <a:t>O FRM também é observado em dados de ocorrência de acidentes.</a:t>
            </a:r>
          </a:p>
          <a:p>
            <a:pPr marL="533400" indent="-533400" algn="just">
              <a:buFont typeface="Wingdings" pitchFamily="2" charset="2"/>
              <a:buNone/>
            </a:pPr>
            <a:endParaRPr lang="pt-BR" sz="2400" b="1">
              <a:cs typeface="Times New Roman" pitchFamily="18" charset="0"/>
            </a:endParaRPr>
          </a:p>
        </p:txBody>
      </p:sp>
      <p:sp>
        <p:nvSpPr>
          <p:cNvPr id="14374" name="Rectangle 38"/>
          <p:cNvSpPr>
            <a:spLocks noChangeArrowheads="1"/>
          </p:cNvSpPr>
          <p:nvPr/>
        </p:nvSpPr>
        <p:spPr bwMode="auto">
          <a:xfrm>
            <a:off x="5842000" y="6359525"/>
            <a:ext cx="179388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pt-BR" sz="2200">
                <a:solidFill>
                  <a:srgbClr val="000000"/>
                </a:solidFill>
              </a:rPr>
              <a:t> </a:t>
            </a:r>
            <a:endParaRPr lang="pt-BR"/>
          </a:p>
        </p:txBody>
      </p:sp>
      <p:grpSp>
        <p:nvGrpSpPr>
          <p:cNvPr id="2" name="Group 44"/>
          <p:cNvGrpSpPr>
            <a:grpSpLocks/>
          </p:cNvGrpSpPr>
          <p:nvPr/>
        </p:nvGrpSpPr>
        <p:grpSpPr bwMode="auto">
          <a:xfrm>
            <a:off x="1143000" y="3733800"/>
            <a:ext cx="7543800" cy="1955800"/>
            <a:chOff x="720" y="2352"/>
            <a:chExt cx="4752" cy="1232"/>
          </a:xfrm>
        </p:grpSpPr>
        <p:sp>
          <p:nvSpPr>
            <p:cNvPr id="14376" name="Rectangle 40"/>
            <p:cNvSpPr>
              <a:spLocks noChangeArrowheads="1"/>
            </p:cNvSpPr>
            <p:nvPr/>
          </p:nvSpPr>
          <p:spPr bwMode="auto">
            <a:xfrm>
              <a:off x="720" y="2352"/>
              <a:ext cx="1632" cy="1232"/>
            </a:xfrm>
            <a:prstGeom prst="rect">
              <a:avLst/>
            </a:prstGeom>
            <a:noFill/>
            <a:ln w="38100">
              <a:solidFill>
                <a:srgbClr val="0066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pt-BR" b="1">
                  <a:latin typeface="Arial" charset="0"/>
                  <a:cs typeface="Times New Roman" pitchFamily="18" charset="0"/>
                </a:rPr>
                <a:t>Períodos com um número </a:t>
              </a:r>
              <a:r>
                <a:rPr lang="pt-BR" b="1">
                  <a:solidFill>
                    <a:srgbClr val="FF9900"/>
                  </a:solidFill>
                  <a:latin typeface="Arial" charset="0"/>
                  <a:cs typeface="Times New Roman" pitchFamily="18" charset="0"/>
                </a:rPr>
                <a:t>excessivamente</a:t>
              </a:r>
              <a:r>
                <a:rPr lang="pt-BR" b="1">
                  <a:latin typeface="Arial" charset="0"/>
                  <a:cs typeface="Times New Roman" pitchFamily="18" charset="0"/>
                </a:rPr>
                <a:t> </a:t>
              </a:r>
              <a:r>
                <a:rPr lang="pt-BR" b="1">
                  <a:solidFill>
                    <a:srgbClr val="FF9900"/>
                  </a:solidFill>
                  <a:latin typeface="Arial" charset="0"/>
                  <a:cs typeface="Times New Roman" pitchFamily="18" charset="0"/>
                </a:rPr>
                <a:t>alto </a:t>
              </a:r>
              <a:r>
                <a:rPr lang="pt-BR" b="1">
                  <a:latin typeface="Arial" charset="0"/>
                  <a:cs typeface="Times New Roman" pitchFamily="18" charset="0"/>
                </a:rPr>
                <a:t>ou </a:t>
              </a:r>
              <a:r>
                <a:rPr lang="pt-BR" b="1">
                  <a:solidFill>
                    <a:srgbClr val="FF9900"/>
                  </a:solidFill>
                  <a:latin typeface="Arial" charset="0"/>
                  <a:cs typeface="Times New Roman" pitchFamily="18" charset="0"/>
                </a:rPr>
                <a:t>baixo</a:t>
              </a:r>
              <a:r>
                <a:rPr lang="pt-BR" b="1">
                  <a:latin typeface="Arial" charset="0"/>
                  <a:cs typeface="Times New Roman" pitchFamily="18" charset="0"/>
                </a:rPr>
                <a:t> de acidentes</a:t>
              </a:r>
            </a:p>
          </p:txBody>
        </p:sp>
        <p:sp>
          <p:nvSpPr>
            <p:cNvPr id="14377" name="Rectangle 41"/>
            <p:cNvSpPr>
              <a:spLocks noChangeArrowheads="1"/>
            </p:cNvSpPr>
            <p:nvPr/>
          </p:nvSpPr>
          <p:spPr bwMode="auto">
            <a:xfrm>
              <a:off x="3171" y="2352"/>
              <a:ext cx="2301" cy="1232"/>
            </a:xfrm>
            <a:prstGeom prst="rect">
              <a:avLst/>
            </a:prstGeom>
            <a:noFill/>
            <a:ln w="38100">
              <a:solidFill>
                <a:srgbClr val="0066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pt-BR" b="1">
                  <a:latin typeface="Arial" charset="0"/>
                  <a:cs typeface="Times New Roman" pitchFamily="18" charset="0"/>
                </a:rPr>
                <a:t>tendem a ser seguidos por períodos com número de acidentes mais </a:t>
              </a:r>
              <a:r>
                <a:rPr lang="pt-BR" b="1">
                  <a:solidFill>
                    <a:srgbClr val="FF9900"/>
                  </a:solidFill>
                  <a:latin typeface="Arial" charset="0"/>
                  <a:cs typeface="Times New Roman" pitchFamily="18" charset="0"/>
                </a:rPr>
                <a:t>próximos à média da população</a:t>
              </a:r>
            </a:p>
          </p:txBody>
        </p:sp>
        <p:sp>
          <p:nvSpPr>
            <p:cNvPr id="14379" name="AutoShape 43"/>
            <p:cNvSpPr>
              <a:spLocks noChangeArrowheads="1"/>
            </p:cNvSpPr>
            <p:nvPr/>
          </p:nvSpPr>
          <p:spPr bwMode="auto">
            <a:xfrm>
              <a:off x="2448" y="2784"/>
              <a:ext cx="624" cy="432"/>
            </a:xfrm>
            <a:prstGeom prst="notchedRightArrow">
              <a:avLst>
                <a:gd name="adj1" fmla="val 50000"/>
                <a:gd name="adj2" fmla="val 36111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59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Como gerenciar Segurança Viária</a:t>
            </a:r>
            <a:endParaRPr lang="pt-BR" dirty="0"/>
          </a:p>
        </p:txBody>
      </p:sp>
      <p:pic>
        <p:nvPicPr>
          <p:cNvPr id="13619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2652112"/>
            <a:ext cx="7467600" cy="2769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Elipse 3"/>
          <p:cNvSpPr/>
          <p:nvPr/>
        </p:nvSpPr>
        <p:spPr>
          <a:xfrm>
            <a:off x="5000628" y="3357562"/>
            <a:ext cx="2214578" cy="785818"/>
          </a:xfrm>
          <a:prstGeom prst="ellipse">
            <a:avLst/>
          </a:prstGeom>
          <a:solidFill>
            <a:schemeClr val="accent1">
              <a:alpha val="2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Elipse 4"/>
          <p:cNvSpPr/>
          <p:nvPr/>
        </p:nvSpPr>
        <p:spPr>
          <a:xfrm>
            <a:off x="5357818" y="4357694"/>
            <a:ext cx="1509722" cy="1214446"/>
          </a:xfrm>
          <a:prstGeom prst="ellipse">
            <a:avLst/>
          </a:prstGeom>
          <a:solidFill>
            <a:schemeClr val="accent1">
              <a:alpha val="2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Método empírico de </a:t>
            </a:r>
            <a:r>
              <a:rPr lang="pt-BR" dirty="0" err="1" smtClean="0"/>
              <a:t>Bayes</a:t>
            </a:r>
            <a:r>
              <a:rPr lang="pt-BR" dirty="0" smtClean="0"/>
              <a:t> - EB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ct val="80000"/>
              </a:spcBef>
            </a:pPr>
            <a:r>
              <a:rPr lang="pt-BR" sz="2800" dirty="0" smtClean="0">
                <a:cs typeface="Times New Roman" pitchFamily="18" charset="0"/>
              </a:rPr>
              <a:t>Estimar o número de acidentes em uma interseção conhecendo:</a:t>
            </a:r>
          </a:p>
          <a:p>
            <a:pPr>
              <a:lnSpc>
                <a:spcPct val="90000"/>
              </a:lnSpc>
              <a:spcBef>
                <a:spcPct val="80000"/>
              </a:spcBef>
              <a:buNone/>
            </a:pPr>
            <a:endParaRPr lang="pt-BR" sz="2000" dirty="0" smtClean="0">
              <a:cs typeface="Times New Roman" pitchFamily="18" charset="0"/>
            </a:endParaRPr>
          </a:p>
          <a:p>
            <a:pPr lvl="1">
              <a:lnSpc>
                <a:spcPct val="90000"/>
              </a:lnSpc>
              <a:spcBef>
                <a:spcPct val="10000"/>
              </a:spcBef>
            </a:pPr>
            <a:r>
              <a:rPr lang="pt-BR" sz="2400" dirty="0" smtClean="0">
                <a:solidFill>
                  <a:srgbClr val="006600"/>
                </a:solidFill>
                <a:cs typeface="Times New Roman" pitchFamily="18" charset="0"/>
              </a:rPr>
              <a:t>informações sobre acidentes em interseções similares (População de Referência) </a:t>
            </a:r>
            <a:r>
              <a:rPr lang="pt-BR" sz="1800" dirty="0" smtClean="0">
                <a:cs typeface="Times New Roman" pitchFamily="18" charset="0"/>
              </a:rPr>
              <a:t>– equivalente a altura média da população</a:t>
            </a:r>
          </a:p>
          <a:p>
            <a:pPr lvl="1">
              <a:lnSpc>
                <a:spcPct val="90000"/>
              </a:lnSpc>
              <a:spcBef>
                <a:spcPct val="10000"/>
              </a:spcBef>
            </a:pPr>
            <a:endParaRPr lang="pt-BR" sz="2400" dirty="0" smtClean="0">
              <a:solidFill>
                <a:srgbClr val="006600"/>
              </a:solidFill>
              <a:cs typeface="Times New Roman" pitchFamily="18" charset="0"/>
            </a:endParaRPr>
          </a:p>
          <a:p>
            <a:pPr lvl="1">
              <a:lnSpc>
                <a:spcPct val="90000"/>
              </a:lnSpc>
              <a:spcBef>
                <a:spcPct val="10000"/>
              </a:spcBef>
            </a:pPr>
            <a:r>
              <a:rPr lang="pt-BR" sz="2400" dirty="0" smtClean="0">
                <a:solidFill>
                  <a:srgbClr val="CC3300"/>
                </a:solidFill>
                <a:cs typeface="Times New Roman" pitchFamily="18" charset="0"/>
              </a:rPr>
              <a:t>acidentes observados na própria interseção </a:t>
            </a:r>
            <a:r>
              <a:rPr lang="pt-BR" sz="1800" dirty="0" smtClean="0">
                <a:cs typeface="Times New Roman" pitchFamily="18" charset="0"/>
              </a:rPr>
              <a:t>– equivalente a altura dos pais</a:t>
            </a:r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60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571480"/>
            <a:ext cx="8001000" cy="608012"/>
          </a:xfrm>
        </p:spPr>
        <p:txBody>
          <a:bodyPr/>
          <a:lstStyle/>
          <a:p>
            <a:r>
              <a:rPr lang="pt-BR" dirty="0"/>
              <a:t>Método empírico de </a:t>
            </a:r>
            <a:r>
              <a:rPr lang="pt-BR" dirty="0" err="1"/>
              <a:t>Bayes</a:t>
            </a:r>
            <a:r>
              <a:rPr lang="pt-BR" dirty="0"/>
              <a:t> - EB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48" y="2000240"/>
            <a:ext cx="7848600" cy="4143404"/>
          </a:xfrm>
        </p:spPr>
        <p:txBody>
          <a:bodyPr>
            <a:normAutofit/>
          </a:bodyPr>
          <a:lstStyle/>
          <a:p>
            <a:r>
              <a:rPr lang="pt-BR" dirty="0" smtClean="0">
                <a:cs typeface="Times New Roman" pitchFamily="18" charset="0"/>
              </a:rPr>
              <a:t>Combinando essas duas fontes de informação  </a:t>
            </a:r>
            <a:r>
              <a:rPr lang="pt-BR" sz="1800" dirty="0" smtClean="0">
                <a:cs typeface="Times New Roman" pitchFamily="18" charset="0"/>
              </a:rPr>
              <a:t>(média da população + valor observado no local em análise) </a:t>
            </a:r>
            <a:r>
              <a:rPr lang="pt-BR" dirty="0" smtClean="0">
                <a:cs typeface="Times New Roman" pitchFamily="18" charset="0"/>
              </a:rPr>
              <a:t>tem-se:</a:t>
            </a:r>
          </a:p>
          <a:p>
            <a:pPr lvl="1"/>
            <a:r>
              <a:rPr lang="pt-BR" b="1" dirty="0" smtClean="0">
                <a:cs typeface="Times New Roman" pitchFamily="18" charset="0"/>
              </a:rPr>
              <a:t>Melhores condições de prever futuros acidentes</a:t>
            </a:r>
          </a:p>
          <a:p>
            <a:pPr lvl="1"/>
            <a:endParaRPr lang="pt-BR" dirty="0" smtClean="0">
              <a:cs typeface="Times New Roman" pitchFamily="18" charset="0"/>
            </a:endParaRPr>
          </a:p>
          <a:p>
            <a:pPr lvl="1"/>
            <a:r>
              <a:rPr lang="pt-BR" dirty="0" smtClean="0">
                <a:cs typeface="Times New Roman" pitchFamily="18" charset="0"/>
              </a:rPr>
              <a:t>Estimativa mais precisa do que deveria ter acontecido no passado/presente  - </a:t>
            </a:r>
            <a:r>
              <a:rPr lang="pt-BR" sz="1800" dirty="0" smtClean="0">
                <a:solidFill>
                  <a:srgbClr val="FF6600"/>
                </a:solidFill>
                <a:cs typeface="Times New Roman" pitchFamily="18" charset="0"/>
              </a:rPr>
              <a:t>descontando os acidentes que podem ser atribuídos ao acaso</a:t>
            </a:r>
          </a:p>
          <a:p>
            <a:endParaRPr lang="pt-BR" dirty="0" smtClean="0">
              <a:cs typeface="Times New Roman" pitchFamily="18" charset="0"/>
            </a:endParaRPr>
          </a:p>
          <a:p>
            <a:endParaRPr lang="pt-BR" dirty="0" smtClean="0">
              <a:cs typeface="Times New Roman" pitchFamily="18" charset="0"/>
            </a:endParaRPr>
          </a:p>
          <a:p>
            <a:pPr lvl="1">
              <a:lnSpc>
                <a:spcPct val="90000"/>
              </a:lnSpc>
              <a:spcBef>
                <a:spcPct val="10000"/>
              </a:spcBef>
            </a:pPr>
            <a:endParaRPr lang="pt-BR" sz="2000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90000"/>
              </a:lnSpc>
              <a:spcBef>
                <a:spcPct val="10000"/>
              </a:spcBef>
            </a:pPr>
            <a:endParaRPr lang="pt-BR" sz="2000" dirty="0">
              <a:solidFill>
                <a:srgbClr val="006600"/>
              </a:solidFill>
              <a:cs typeface="Times New Roman" pitchFamily="18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61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  <p:bldP spid="12291" grpId="1" build="p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Método empírico de Bayes - EB</a:t>
            </a:r>
          </a:p>
        </p:txBody>
      </p:sp>
      <p:sp>
        <p:nvSpPr>
          <p:cNvPr id="16384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914400" y="2667000"/>
            <a:ext cx="8001000" cy="3733800"/>
          </a:xfrm>
        </p:spPr>
        <p:txBody>
          <a:bodyPr/>
          <a:lstStyle/>
          <a:p>
            <a:pPr marL="533400" indent="-533400"/>
            <a:r>
              <a:rPr lang="pt-BR" dirty="0">
                <a:cs typeface="Times New Roman" pitchFamily="18" charset="0"/>
              </a:rPr>
              <a:t>O Método empírico de </a:t>
            </a:r>
            <a:r>
              <a:rPr lang="pt-BR" dirty="0" err="1">
                <a:cs typeface="Times New Roman" pitchFamily="18" charset="0"/>
              </a:rPr>
              <a:t>Bayes</a:t>
            </a:r>
            <a:r>
              <a:rPr lang="pt-BR" dirty="0">
                <a:cs typeface="Times New Roman" pitchFamily="18" charset="0"/>
              </a:rPr>
              <a:t> deve ser usado para estimar o </a:t>
            </a:r>
            <a:r>
              <a:rPr lang="pt-BR" b="1" dirty="0">
                <a:solidFill>
                  <a:srgbClr val="006600"/>
                </a:solidFill>
                <a:cs typeface="Times New Roman" pitchFamily="18" charset="0"/>
              </a:rPr>
              <a:t>verdadeiro desempenho do local quanto a </a:t>
            </a:r>
            <a:r>
              <a:rPr lang="pt-BR" b="1" dirty="0" smtClean="0">
                <a:solidFill>
                  <a:srgbClr val="006600"/>
                </a:solidFill>
                <a:cs typeface="Times New Roman" pitchFamily="18" charset="0"/>
              </a:rPr>
              <a:t>segurança</a:t>
            </a:r>
            <a:r>
              <a:rPr lang="pt-BR" dirty="0" smtClean="0">
                <a:cs typeface="Times New Roman" pitchFamily="18" charset="0"/>
              </a:rPr>
              <a:t> </a:t>
            </a:r>
            <a:endParaRPr lang="pt-BR" dirty="0">
              <a:cs typeface="Times New Roman" pitchFamily="18" charset="0"/>
            </a:endParaRPr>
          </a:p>
        </p:txBody>
      </p:sp>
      <p:sp>
        <p:nvSpPr>
          <p:cNvPr id="163845" name="Rectangle 5"/>
          <p:cNvSpPr>
            <a:spLocks noChangeArrowheads="1"/>
          </p:cNvSpPr>
          <p:nvPr/>
        </p:nvSpPr>
        <p:spPr bwMode="auto">
          <a:xfrm>
            <a:off x="0" y="2876550"/>
            <a:ext cx="91440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pt-BR" sz="1200">
                <a:cs typeface="Times New Roman" pitchFamily="18" charset="0"/>
              </a:rPr>
              <a:t> </a:t>
            </a:r>
          </a:p>
          <a:p>
            <a:pPr algn="l" eaLnBrk="0" hangingPunct="0"/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62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Método empírico de Bayes - EB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48" y="1643050"/>
            <a:ext cx="8001000" cy="533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pt-BR" sz="3200" dirty="0">
                <a:solidFill>
                  <a:srgbClr val="006600"/>
                </a:solidFill>
                <a:cs typeface="Times New Roman" pitchFamily="18" charset="0"/>
              </a:rPr>
              <a:t>Como combinar as informações???</a:t>
            </a: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1000100" y="2428868"/>
            <a:ext cx="6611712" cy="3784600"/>
            <a:chOff x="1852" y="6939"/>
            <a:chExt cx="8129" cy="2605"/>
          </a:xfrm>
        </p:grpSpPr>
        <p:sp>
          <p:nvSpPr>
            <p:cNvPr id="173073" name="Text Box 17"/>
            <p:cNvSpPr txBox="1">
              <a:spLocks noChangeArrowheads="1"/>
            </p:cNvSpPr>
            <p:nvPr/>
          </p:nvSpPr>
          <p:spPr bwMode="auto">
            <a:xfrm>
              <a:off x="1852" y="6944"/>
              <a:ext cx="3960" cy="116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prstShdw prst="shdw17" dist="17961" dir="2700000">
                <a:srgbClr val="000000">
                  <a:gamma/>
                  <a:shade val="60000"/>
                  <a:invGamma/>
                </a:srgbClr>
              </a:prstShdw>
            </a:effectLst>
          </p:spPr>
          <p:txBody>
            <a:bodyPr/>
            <a:lstStyle/>
            <a:p>
              <a:pPr algn="l" eaLnBrk="0" hangingPunct="0">
                <a:spcAft>
                  <a:spcPts val="600"/>
                </a:spcAft>
              </a:pPr>
              <a:r>
                <a:rPr lang="pt-BR" sz="1800" dirty="0"/>
                <a:t>Para a POPULAÇÃO DE REFERÊNCIA:</a:t>
              </a:r>
            </a:p>
            <a:p>
              <a:pPr algn="l" eaLnBrk="0" hangingPunct="0"/>
              <a:r>
                <a:rPr lang="pt-BR" sz="1800" dirty="0"/>
                <a:t>Obtém-se E(k) e VAR(k) a partir dados dos registros de acidentes.</a:t>
              </a:r>
            </a:p>
          </p:txBody>
        </p:sp>
        <p:sp>
          <p:nvSpPr>
            <p:cNvPr id="173074" name="Text Box 18"/>
            <p:cNvSpPr txBox="1">
              <a:spLocks noChangeArrowheads="1"/>
            </p:cNvSpPr>
            <p:nvPr/>
          </p:nvSpPr>
          <p:spPr bwMode="auto">
            <a:xfrm>
              <a:off x="6200" y="6939"/>
              <a:ext cx="3781" cy="116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prstShdw prst="shdw17" dist="17961" dir="2700000">
                <a:srgbClr val="000000">
                  <a:gamma/>
                  <a:shade val="60000"/>
                  <a:invGamma/>
                </a:srgbClr>
              </a:prstShdw>
            </a:effectLst>
          </p:spPr>
          <p:txBody>
            <a:bodyPr/>
            <a:lstStyle/>
            <a:p>
              <a:pPr algn="l" eaLnBrk="0" hangingPunct="0">
                <a:spcAft>
                  <a:spcPts val="600"/>
                </a:spcAft>
              </a:pPr>
              <a:r>
                <a:rPr lang="pt-BR" sz="1800"/>
                <a:t>Para o LOCAL DE INTERESSE:</a:t>
              </a:r>
            </a:p>
            <a:p>
              <a:pPr algn="l" eaLnBrk="0" hangingPunct="0">
                <a:spcAft>
                  <a:spcPts val="600"/>
                </a:spcAft>
              </a:pPr>
              <a:r>
                <a:rPr lang="pt-BR" sz="1800"/>
                <a:t>Obtém-se as contagens de acidentes K.</a:t>
              </a:r>
            </a:p>
          </p:txBody>
        </p:sp>
        <p:sp>
          <p:nvSpPr>
            <p:cNvPr id="173075" name="Text Box 19"/>
            <p:cNvSpPr txBox="1">
              <a:spLocks noChangeArrowheads="1"/>
            </p:cNvSpPr>
            <p:nvPr/>
          </p:nvSpPr>
          <p:spPr bwMode="auto">
            <a:xfrm>
              <a:off x="1881" y="8559"/>
              <a:ext cx="8100" cy="98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prstShdw prst="shdw17" dist="17961" dir="2700000">
                <a:srgbClr val="000000">
                  <a:gamma/>
                  <a:shade val="60000"/>
                  <a:invGamma/>
                </a:srgbClr>
              </a:prstShdw>
            </a:effectLst>
          </p:spPr>
          <p:txBody>
            <a:bodyPr/>
            <a:lstStyle/>
            <a:p>
              <a:pPr algn="l" eaLnBrk="0" hangingPunct="0"/>
              <a:r>
                <a:rPr lang="pt-BR" sz="1800"/>
                <a:t>Para os locais da POPULAÇÃO DE REFERÊNCIA que registraram K acidentes</a:t>
              </a:r>
            </a:p>
            <a:p>
              <a:pPr algn="l" eaLnBrk="0" hangingPunct="0"/>
              <a:endParaRPr lang="pt-BR" sz="1800"/>
            </a:p>
            <a:p>
              <a:pPr algn="l" eaLnBrk="0" hangingPunct="0"/>
              <a:r>
                <a:rPr lang="pt-BR" sz="1800"/>
                <a:t>Obtém-se E(k/K) e VAR(k/K) que são estimados através de E(k), VAR(k) e K</a:t>
              </a:r>
            </a:p>
            <a:p>
              <a:pPr algn="l" eaLnBrk="0" hangingPunct="0"/>
              <a:endParaRPr lang="pt-BR" sz="1800"/>
            </a:p>
            <a:p>
              <a:pPr algn="l" eaLnBrk="0" hangingPunct="0"/>
              <a:r>
                <a:rPr lang="pt-BR" sz="1200"/>
                <a:t> </a:t>
              </a:r>
              <a:endParaRPr lang="pt-BR" sz="800"/>
            </a:p>
            <a:p>
              <a:pPr algn="just" eaLnBrk="0" hangingPunct="0"/>
              <a:endParaRPr lang="pt-BR" sz="1200"/>
            </a:p>
          </p:txBody>
        </p:sp>
        <p:sp>
          <p:nvSpPr>
            <p:cNvPr id="173076" name="AutoShape 20"/>
            <p:cNvSpPr>
              <a:spLocks noChangeArrowheads="1"/>
            </p:cNvSpPr>
            <p:nvPr/>
          </p:nvSpPr>
          <p:spPr bwMode="auto">
            <a:xfrm>
              <a:off x="3861" y="8121"/>
              <a:ext cx="180" cy="397"/>
            </a:xfrm>
            <a:prstGeom prst="downArrow">
              <a:avLst>
                <a:gd name="adj1" fmla="val 50000"/>
                <a:gd name="adj2" fmla="val 55139"/>
              </a:avLst>
            </a:prstGeom>
            <a:solidFill>
              <a:srgbClr val="EAEAEA"/>
            </a:solidFill>
            <a:ln w="12700">
              <a:solidFill>
                <a:srgbClr val="333333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3077" name="AutoShape 21"/>
            <p:cNvSpPr>
              <a:spLocks noChangeArrowheads="1"/>
            </p:cNvSpPr>
            <p:nvPr/>
          </p:nvSpPr>
          <p:spPr bwMode="auto">
            <a:xfrm>
              <a:off x="8001" y="8121"/>
              <a:ext cx="180" cy="397"/>
            </a:xfrm>
            <a:prstGeom prst="downArrow">
              <a:avLst>
                <a:gd name="adj1" fmla="val 50000"/>
                <a:gd name="adj2" fmla="val 55139"/>
              </a:avLst>
            </a:prstGeom>
            <a:solidFill>
              <a:srgbClr val="EAEAEA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0" name="Espaço Reservado para Número de Slide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63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Método empírico de Bayes - EB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362200"/>
            <a:ext cx="8001000" cy="533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pt-BR" sz="3200">
                <a:solidFill>
                  <a:srgbClr val="006600"/>
                </a:solidFill>
                <a:cs typeface="Times New Roman" pitchFamily="18" charset="0"/>
              </a:rPr>
              <a:t>Na prática:</a:t>
            </a:r>
          </a:p>
        </p:txBody>
      </p:sp>
      <p:sp>
        <p:nvSpPr>
          <p:cNvPr id="120836" name="Rectangle 4"/>
          <p:cNvSpPr>
            <a:spLocks noChangeArrowheads="1"/>
          </p:cNvSpPr>
          <p:nvPr/>
        </p:nvSpPr>
        <p:spPr bwMode="auto">
          <a:xfrm>
            <a:off x="228600" y="2895600"/>
            <a:ext cx="2133600" cy="925513"/>
          </a:xfrm>
          <a:prstGeom prst="rect">
            <a:avLst/>
          </a:prstGeom>
          <a:solidFill>
            <a:schemeClr val="bg1"/>
          </a:solidFill>
          <a:ln w="9525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BR" sz="1800" b="1">
                <a:latin typeface="Arial" charset="0"/>
                <a:cs typeface="Times New Roman" pitchFamily="18" charset="0"/>
              </a:rPr>
              <a:t>Fonte 1</a:t>
            </a:r>
            <a:r>
              <a:rPr lang="pt-BR" sz="1800">
                <a:latin typeface="Arial" charset="0"/>
                <a:cs typeface="Times New Roman" pitchFamily="18" charset="0"/>
              </a:rPr>
              <a:t>:</a:t>
            </a:r>
            <a:r>
              <a:rPr lang="pt-BR" sz="1800">
                <a:solidFill>
                  <a:srgbClr val="006600"/>
                </a:solidFill>
                <a:latin typeface="Arial" charset="0"/>
                <a:cs typeface="Times New Roman" pitchFamily="18" charset="0"/>
              </a:rPr>
              <a:t> dados da população de referência</a:t>
            </a:r>
          </a:p>
        </p:txBody>
      </p:sp>
      <p:sp>
        <p:nvSpPr>
          <p:cNvPr id="120837" name="Rectangle 5"/>
          <p:cNvSpPr>
            <a:spLocks noChangeArrowheads="1"/>
          </p:cNvSpPr>
          <p:nvPr/>
        </p:nvSpPr>
        <p:spPr bwMode="auto">
          <a:xfrm>
            <a:off x="381000" y="4267200"/>
            <a:ext cx="1828800" cy="8001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BR" sz="2200" b="1">
                <a:latin typeface="Arial" charset="0"/>
                <a:cs typeface="Times New Roman" pitchFamily="18" charset="0"/>
              </a:rPr>
              <a:t>distribuição inicial</a:t>
            </a:r>
          </a:p>
        </p:txBody>
      </p:sp>
      <p:sp>
        <p:nvSpPr>
          <p:cNvPr id="120840" name="AutoShape 8"/>
          <p:cNvSpPr>
            <a:spLocks noChangeArrowheads="1"/>
          </p:cNvSpPr>
          <p:nvPr/>
        </p:nvSpPr>
        <p:spPr bwMode="auto">
          <a:xfrm>
            <a:off x="1047750" y="3905250"/>
            <a:ext cx="457200" cy="304800"/>
          </a:xfrm>
          <a:prstGeom prst="downArrow">
            <a:avLst>
              <a:gd name="adj1" fmla="val 50000"/>
              <a:gd name="adj2" fmla="val 25000"/>
            </a:avLst>
          </a:prstGeom>
          <a:gradFill rotWithShape="0">
            <a:gsLst>
              <a:gs pos="0">
                <a:schemeClr val="accent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20841" name="Rectangle 9"/>
          <p:cNvSpPr>
            <a:spLocks noChangeArrowheads="1"/>
          </p:cNvSpPr>
          <p:nvPr/>
        </p:nvSpPr>
        <p:spPr bwMode="auto">
          <a:xfrm>
            <a:off x="2867025" y="4019550"/>
            <a:ext cx="2390775" cy="104457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BR" sz="2000" b="1">
                <a:latin typeface="Arial" charset="0"/>
                <a:cs typeface="Times New Roman" pitchFamily="18" charset="0"/>
              </a:rPr>
              <a:t>é atualizada por uma distribuição observada</a:t>
            </a:r>
          </a:p>
        </p:txBody>
      </p:sp>
      <p:sp>
        <p:nvSpPr>
          <p:cNvPr id="120842" name="AutoShape 10"/>
          <p:cNvSpPr>
            <a:spLocks noChangeArrowheads="1"/>
          </p:cNvSpPr>
          <p:nvPr/>
        </p:nvSpPr>
        <p:spPr bwMode="auto">
          <a:xfrm>
            <a:off x="2362200" y="4419600"/>
            <a:ext cx="304800" cy="457200"/>
          </a:xfrm>
          <a:prstGeom prst="rightArrow">
            <a:avLst>
              <a:gd name="adj1" fmla="val 50000"/>
              <a:gd name="adj2" fmla="val 25000"/>
            </a:avLst>
          </a:prstGeom>
          <a:gradFill rotWithShape="0">
            <a:gsLst>
              <a:gs pos="0">
                <a:schemeClr val="bg1"/>
              </a:gs>
              <a:gs pos="100000">
                <a:schemeClr val="tx1"/>
              </a:gs>
            </a:gsLst>
            <a:lin ang="0" scaled="1"/>
          </a:gra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20843" name="Rectangle 11"/>
          <p:cNvSpPr>
            <a:spLocks noChangeArrowheads="1"/>
          </p:cNvSpPr>
          <p:nvPr/>
        </p:nvSpPr>
        <p:spPr bwMode="auto">
          <a:xfrm>
            <a:off x="2743200" y="2895600"/>
            <a:ext cx="2743200" cy="650875"/>
          </a:xfrm>
          <a:prstGeom prst="rect">
            <a:avLst/>
          </a:prstGeom>
          <a:solidFill>
            <a:schemeClr val="bg1"/>
          </a:solidFill>
          <a:ln w="9525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BR" sz="1800" b="1">
                <a:latin typeface="Arial" charset="0"/>
                <a:cs typeface="Times New Roman" pitchFamily="18" charset="0"/>
              </a:rPr>
              <a:t>Fonte 2</a:t>
            </a:r>
            <a:r>
              <a:rPr lang="pt-BR" sz="1800">
                <a:solidFill>
                  <a:srgbClr val="006600"/>
                </a:solidFill>
                <a:latin typeface="Arial" charset="0"/>
                <a:cs typeface="Times New Roman" pitchFamily="18" charset="0"/>
              </a:rPr>
              <a:t>: dados de um local em particular</a:t>
            </a:r>
          </a:p>
        </p:txBody>
      </p:sp>
      <p:sp>
        <p:nvSpPr>
          <p:cNvPr id="120844" name="Rectangle 12"/>
          <p:cNvSpPr>
            <a:spLocks noChangeArrowheads="1"/>
          </p:cNvSpPr>
          <p:nvPr/>
        </p:nvSpPr>
        <p:spPr bwMode="auto">
          <a:xfrm>
            <a:off x="6019800" y="3886200"/>
            <a:ext cx="2819400" cy="104457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BR" sz="2000" b="1">
                <a:latin typeface="Arial" charset="0"/>
                <a:cs typeface="Times New Roman" pitchFamily="18" charset="0"/>
              </a:rPr>
              <a:t>Obtém-se a distribuição posterior</a:t>
            </a:r>
          </a:p>
        </p:txBody>
      </p:sp>
      <p:sp>
        <p:nvSpPr>
          <p:cNvPr id="120846" name="AutoShape 14"/>
          <p:cNvSpPr>
            <a:spLocks noChangeArrowheads="1"/>
          </p:cNvSpPr>
          <p:nvPr/>
        </p:nvSpPr>
        <p:spPr bwMode="auto">
          <a:xfrm>
            <a:off x="3810000" y="3657600"/>
            <a:ext cx="457200" cy="304800"/>
          </a:xfrm>
          <a:prstGeom prst="downArrow">
            <a:avLst>
              <a:gd name="adj1" fmla="val 50000"/>
              <a:gd name="adj2" fmla="val 25000"/>
            </a:avLst>
          </a:prstGeom>
          <a:gradFill rotWithShape="0">
            <a:gsLst>
              <a:gs pos="0">
                <a:schemeClr val="accent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20848" name="AutoShape 16"/>
          <p:cNvSpPr>
            <a:spLocks noChangeArrowheads="1"/>
          </p:cNvSpPr>
          <p:nvPr/>
        </p:nvSpPr>
        <p:spPr bwMode="auto">
          <a:xfrm>
            <a:off x="5486400" y="4419600"/>
            <a:ext cx="304800" cy="457200"/>
          </a:xfrm>
          <a:prstGeom prst="rightArrow">
            <a:avLst>
              <a:gd name="adj1" fmla="val 50000"/>
              <a:gd name="adj2" fmla="val 25000"/>
            </a:avLst>
          </a:prstGeom>
          <a:gradFill rotWithShape="0">
            <a:gsLst>
              <a:gs pos="0">
                <a:schemeClr val="bg1"/>
              </a:gs>
              <a:gs pos="100000">
                <a:schemeClr val="tx1"/>
              </a:gs>
            </a:gsLst>
            <a:lin ang="0" scaled="1"/>
          </a:gra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20849" name="Rectangle 17"/>
          <p:cNvSpPr>
            <a:spLocks noChangeArrowheads="1"/>
          </p:cNvSpPr>
          <p:nvPr/>
        </p:nvSpPr>
        <p:spPr bwMode="auto">
          <a:xfrm>
            <a:off x="5448300" y="5334000"/>
            <a:ext cx="3581400" cy="144145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CC66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BR" sz="2200" b="1" dirty="0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nossa </a:t>
            </a:r>
            <a:r>
              <a:rPr lang="pt-BR" sz="2200" b="1" u="sng" dirty="0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melhor</a:t>
            </a:r>
            <a:r>
              <a:rPr lang="pt-BR" sz="2200" b="1" dirty="0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 estimativa sobre o que está </a:t>
            </a:r>
            <a:r>
              <a:rPr lang="pt-BR" sz="2200" b="1" u="sng" dirty="0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realmente acontecendo</a:t>
            </a:r>
            <a:r>
              <a:rPr lang="pt-BR" sz="2200" b="1" dirty="0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 nesse particular local</a:t>
            </a:r>
          </a:p>
        </p:txBody>
      </p:sp>
      <p:sp>
        <p:nvSpPr>
          <p:cNvPr id="120850" name="AutoShape 18"/>
          <p:cNvSpPr>
            <a:spLocks noChangeArrowheads="1"/>
          </p:cNvSpPr>
          <p:nvPr/>
        </p:nvSpPr>
        <p:spPr bwMode="auto">
          <a:xfrm>
            <a:off x="6858000" y="4991100"/>
            <a:ext cx="1085850" cy="266700"/>
          </a:xfrm>
          <a:prstGeom prst="downArrow">
            <a:avLst>
              <a:gd name="adj1" fmla="val 50000"/>
              <a:gd name="adj2" fmla="val 25000"/>
            </a:avLst>
          </a:prstGeom>
          <a:gradFill rotWithShape="0">
            <a:gsLst>
              <a:gs pos="0">
                <a:schemeClr val="tx1"/>
              </a:gs>
              <a:gs pos="100000">
                <a:srgbClr val="FFCC66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5"/>
          </p:nvPr>
        </p:nvSpPr>
        <p:spPr>
          <a:xfrm>
            <a:off x="8534400" y="4857760"/>
            <a:ext cx="609600" cy="521208"/>
          </a:xfrm>
        </p:spPr>
        <p:txBody>
          <a:bodyPr/>
          <a:lstStyle/>
          <a:p>
            <a:fld id="{ED7530F6-2649-4730-B24C-E15BD8E0F100}" type="slidenum">
              <a:rPr lang="pt-BR" smtClean="0"/>
              <a:pPr/>
              <a:t>64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Método empírico de Bayes - EB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20" y="1571612"/>
            <a:ext cx="8001000" cy="2133600"/>
          </a:xfrm>
        </p:spPr>
        <p:txBody>
          <a:bodyPr/>
          <a:lstStyle/>
          <a:p>
            <a:pPr lvl="1"/>
            <a:r>
              <a:rPr lang="pt-BR" sz="2800" b="1" dirty="0">
                <a:solidFill>
                  <a:srgbClr val="FF9900"/>
                </a:solidFill>
                <a:cs typeface="Times New Roman" pitchFamily="18" charset="0"/>
              </a:rPr>
              <a:t>Fonte de informação 1:</a:t>
            </a:r>
          </a:p>
          <a:p>
            <a:pPr lvl="2"/>
            <a:r>
              <a:rPr lang="pt-BR" sz="2000" dirty="0">
                <a:cs typeface="Times New Roman" pitchFamily="18" charset="0"/>
              </a:rPr>
              <a:t>dados de acidentes da população de referência;</a:t>
            </a:r>
          </a:p>
          <a:p>
            <a:pPr lvl="2"/>
            <a:r>
              <a:rPr lang="pt-BR" sz="2000" dirty="0">
                <a:cs typeface="Times New Roman" pitchFamily="18" charset="0"/>
              </a:rPr>
              <a:t>são usados para estimar a distribuição inicial.  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724400" y="4267200"/>
            <a:ext cx="3886200" cy="2286000"/>
            <a:chOff x="2976" y="2592"/>
            <a:chExt cx="2448" cy="1440"/>
          </a:xfrm>
        </p:grpSpPr>
        <p:sp>
          <p:nvSpPr>
            <p:cNvPr id="158725" name="Line 5"/>
            <p:cNvSpPr>
              <a:spLocks noChangeShapeType="1"/>
            </p:cNvSpPr>
            <p:nvPr/>
          </p:nvSpPr>
          <p:spPr bwMode="auto">
            <a:xfrm flipV="1">
              <a:off x="3164" y="2779"/>
              <a:ext cx="0" cy="102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58726" name="Line 6"/>
            <p:cNvSpPr>
              <a:spLocks noChangeShapeType="1"/>
            </p:cNvSpPr>
            <p:nvPr/>
          </p:nvSpPr>
          <p:spPr bwMode="auto">
            <a:xfrm>
              <a:off x="3164" y="3807"/>
              <a:ext cx="197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58727" name="Text Box 7"/>
            <p:cNvSpPr txBox="1">
              <a:spLocks noChangeArrowheads="1"/>
            </p:cNvSpPr>
            <p:nvPr/>
          </p:nvSpPr>
          <p:spPr bwMode="auto">
            <a:xfrm>
              <a:off x="2976" y="2592"/>
              <a:ext cx="471" cy="2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r>
                <a:rPr lang="pt-BR" sz="1600"/>
                <a:t>freq</a:t>
              </a:r>
            </a:p>
          </p:txBody>
        </p:sp>
        <p:sp>
          <p:nvSpPr>
            <p:cNvPr id="158728" name="Text Box 8"/>
            <p:cNvSpPr txBox="1">
              <a:spLocks noChangeArrowheads="1"/>
            </p:cNvSpPr>
            <p:nvPr/>
          </p:nvSpPr>
          <p:spPr bwMode="auto">
            <a:xfrm>
              <a:off x="4953" y="3807"/>
              <a:ext cx="471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r>
                <a:rPr lang="pt-BR" sz="1500" dirty="0"/>
                <a:t>taxa</a:t>
              </a:r>
            </a:p>
          </p:txBody>
        </p:sp>
        <p:sp>
          <p:nvSpPr>
            <p:cNvPr id="158729" name="Rectangle 9"/>
            <p:cNvSpPr>
              <a:spLocks noChangeArrowheads="1"/>
            </p:cNvSpPr>
            <p:nvPr/>
          </p:nvSpPr>
          <p:spPr bwMode="auto">
            <a:xfrm>
              <a:off x="3360" y="3552"/>
              <a:ext cx="144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58730" name="Rectangle 10"/>
            <p:cNvSpPr>
              <a:spLocks noChangeArrowheads="1"/>
            </p:cNvSpPr>
            <p:nvPr/>
          </p:nvSpPr>
          <p:spPr bwMode="auto">
            <a:xfrm>
              <a:off x="3504" y="3360"/>
              <a:ext cx="14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58731" name="Rectangle 11"/>
            <p:cNvSpPr>
              <a:spLocks noChangeArrowheads="1"/>
            </p:cNvSpPr>
            <p:nvPr/>
          </p:nvSpPr>
          <p:spPr bwMode="auto">
            <a:xfrm>
              <a:off x="3264" y="3648"/>
              <a:ext cx="96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58732" name="Rectangle 12"/>
            <p:cNvSpPr>
              <a:spLocks noChangeArrowheads="1"/>
            </p:cNvSpPr>
            <p:nvPr/>
          </p:nvSpPr>
          <p:spPr bwMode="auto">
            <a:xfrm>
              <a:off x="3648" y="3024"/>
              <a:ext cx="144" cy="76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58733" name="Rectangle 13"/>
            <p:cNvSpPr>
              <a:spLocks noChangeArrowheads="1"/>
            </p:cNvSpPr>
            <p:nvPr/>
          </p:nvSpPr>
          <p:spPr bwMode="auto">
            <a:xfrm>
              <a:off x="3792" y="3168"/>
              <a:ext cx="144" cy="62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58734" name="Rectangle 14"/>
            <p:cNvSpPr>
              <a:spLocks noChangeArrowheads="1"/>
            </p:cNvSpPr>
            <p:nvPr/>
          </p:nvSpPr>
          <p:spPr bwMode="auto">
            <a:xfrm>
              <a:off x="3936" y="3264"/>
              <a:ext cx="144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58735" name="Rectangle 15"/>
            <p:cNvSpPr>
              <a:spLocks noChangeArrowheads="1"/>
            </p:cNvSpPr>
            <p:nvPr/>
          </p:nvSpPr>
          <p:spPr bwMode="auto">
            <a:xfrm>
              <a:off x="4080" y="3408"/>
              <a:ext cx="144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58736" name="Rectangle 16"/>
            <p:cNvSpPr>
              <a:spLocks noChangeArrowheads="1"/>
            </p:cNvSpPr>
            <p:nvPr/>
          </p:nvSpPr>
          <p:spPr bwMode="auto">
            <a:xfrm>
              <a:off x="4224" y="3504"/>
              <a:ext cx="144" cy="28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58737" name="Rectangle 17"/>
            <p:cNvSpPr>
              <a:spLocks noChangeArrowheads="1"/>
            </p:cNvSpPr>
            <p:nvPr/>
          </p:nvSpPr>
          <p:spPr bwMode="auto">
            <a:xfrm>
              <a:off x="4368" y="3600"/>
              <a:ext cx="144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</p:grpSp>
      <p:grpSp>
        <p:nvGrpSpPr>
          <p:cNvPr id="3" name="Group 46"/>
          <p:cNvGrpSpPr>
            <a:grpSpLocks/>
          </p:cNvGrpSpPr>
          <p:nvPr/>
        </p:nvGrpSpPr>
        <p:grpSpPr bwMode="auto">
          <a:xfrm>
            <a:off x="5105400" y="4648200"/>
            <a:ext cx="3429000" cy="1371600"/>
            <a:chOff x="3216" y="2688"/>
            <a:chExt cx="2160" cy="864"/>
          </a:xfrm>
        </p:grpSpPr>
        <p:sp>
          <p:nvSpPr>
            <p:cNvPr id="158739" name="Text Box 19"/>
            <p:cNvSpPr txBox="1">
              <a:spLocks noChangeArrowheads="1"/>
            </p:cNvSpPr>
            <p:nvPr/>
          </p:nvSpPr>
          <p:spPr bwMode="auto">
            <a:xfrm>
              <a:off x="4224" y="2688"/>
              <a:ext cx="1152" cy="6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r>
                <a:rPr lang="pt-BR" sz="1600"/>
                <a:t>Aproximação de uma distribuicão = </a:t>
              </a:r>
              <a:r>
                <a:rPr lang="pt-BR" sz="1600" b="1"/>
                <a:t>distibuiçao inicial</a:t>
              </a:r>
              <a:endParaRPr lang="pt-BR" sz="1500"/>
            </a:p>
          </p:txBody>
        </p:sp>
        <p:sp>
          <p:nvSpPr>
            <p:cNvPr id="158740" name="Freeform 20"/>
            <p:cNvSpPr>
              <a:spLocks/>
            </p:cNvSpPr>
            <p:nvPr/>
          </p:nvSpPr>
          <p:spPr bwMode="auto">
            <a:xfrm>
              <a:off x="3216" y="2688"/>
              <a:ext cx="1728" cy="864"/>
            </a:xfrm>
            <a:custGeom>
              <a:avLst/>
              <a:gdLst/>
              <a:ahLst/>
              <a:cxnLst>
                <a:cxn ang="0">
                  <a:pos x="0" y="864"/>
                </a:cxn>
                <a:cxn ang="0">
                  <a:pos x="288" y="528"/>
                </a:cxn>
                <a:cxn ang="0">
                  <a:pos x="432" y="96"/>
                </a:cxn>
                <a:cxn ang="0">
                  <a:pos x="528" y="96"/>
                </a:cxn>
                <a:cxn ang="0">
                  <a:pos x="1104" y="672"/>
                </a:cxn>
                <a:cxn ang="0">
                  <a:pos x="1728" y="864"/>
                </a:cxn>
              </a:cxnLst>
              <a:rect l="0" t="0" r="r" b="b"/>
              <a:pathLst>
                <a:path w="1728" h="864">
                  <a:moveTo>
                    <a:pt x="0" y="864"/>
                  </a:moveTo>
                  <a:cubicBezTo>
                    <a:pt x="108" y="760"/>
                    <a:pt x="216" y="656"/>
                    <a:pt x="288" y="528"/>
                  </a:cubicBezTo>
                  <a:cubicBezTo>
                    <a:pt x="360" y="400"/>
                    <a:pt x="392" y="168"/>
                    <a:pt x="432" y="96"/>
                  </a:cubicBezTo>
                  <a:cubicBezTo>
                    <a:pt x="472" y="24"/>
                    <a:pt x="416" y="0"/>
                    <a:pt x="528" y="96"/>
                  </a:cubicBezTo>
                  <a:cubicBezTo>
                    <a:pt x="640" y="192"/>
                    <a:pt x="904" y="544"/>
                    <a:pt x="1104" y="672"/>
                  </a:cubicBezTo>
                  <a:cubicBezTo>
                    <a:pt x="1304" y="800"/>
                    <a:pt x="1616" y="840"/>
                    <a:pt x="1728" y="864"/>
                  </a:cubicBezTo>
                </a:path>
              </a:pathLst>
            </a:custGeom>
            <a:noFill/>
            <a:ln w="38100" cap="flat" cmpd="sng">
              <a:solidFill>
                <a:srgbClr val="CC33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endParaRPr lang="pt-BR"/>
            </a:p>
          </p:txBody>
        </p:sp>
      </p:grp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914400" y="4733925"/>
            <a:ext cx="2514600" cy="1819275"/>
            <a:chOff x="576" y="2784"/>
            <a:chExt cx="2064" cy="1146"/>
          </a:xfrm>
        </p:grpSpPr>
        <p:sp>
          <p:nvSpPr>
            <p:cNvPr id="158742" name="Rectangle 22"/>
            <p:cNvSpPr>
              <a:spLocks noChangeArrowheads="1"/>
            </p:cNvSpPr>
            <p:nvPr/>
          </p:nvSpPr>
          <p:spPr bwMode="auto">
            <a:xfrm>
              <a:off x="1608" y="3166"/>
              <a:ext cx="1032" cy="1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l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pt-BR" sz="1400">
                  <a:latin typeface="Arial" charset="0"/>
                </a:rPr>
                <a:t>5</a:t>
              </a:r>
            </a:p>
          </p:txBody>
        </p:sp>
        <p:sp>
          <p:nvSpPr>
            <p:cNvPr id="158743" name="Rectangle 23"/>
            <p:cNvSpPr>
              <a:spLocks noChangeArrowheads="1"/>
            </p:cNvSpPr>
            <p:nvPr/>
          </p:nvSpPr>
          <p:spPr bwMode="auto">
            <a:xfrm>
              <a:off x="576" y="3166"/>
              <a:ext cx="1032" cy="1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l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pt-BR" sz="1400">
                  <a:latin typeface="Arial" charset="0"/>
                </a:rPr>
                <a:t>0,25 – 0,50</a:t>
              </a:r>
            </a:p>
          </p:txBody>
        </p:sp>
        <p:sp>
          <p:nvSpPr>
            <p:cNvPr id="158744" name="Rectangle 24"/>
            <p:cNvSpPr>
              <a:spLocks noChangeArrowheads="1"/>
            </p:cNvSpPr>
            <p:nvPr/>
          </p:nvSpPr>
          <p:spPr bwMode="auto">
            <a:xfrm>
              <a:off x="1608" y="3739"/>
              <a:ext cx="1032" cy="1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l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pt-BR" sz="1400">
                  <a:latin typeface="Arial" charset="0"/>
                </a:rPr>
                <a:t>...</a:t>
              </a:r>
            </a:p>
          </p:txBody>
        </p:sp>
        <p:sp>
          <p:nvSpPr>
            <p:cNvPr id="158745" name="Rectangle 25"/>
            <p:cNvSpPr>
              <a:spLocks noChangeArrowheads="1"/>
            </p:cNvSpPr>
            <p:nvPr/>
          </p:nvSpPr>
          <p:spPr bwMode="auto">
            <a:xfrm>
              <a:off x="576" y="3739"/>
              <a:ext cx="1032" cy="1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l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pt-BR" sz="1400">
                  <a:latin typeface="Arial" charset="0"/>
                </a:rPr>
                <a:t>...</a:t>
              </a:r>
            </a:p>
          </p:txBody>
        </p:sp>
        <p:sp>
          <p:nvSpPr>
            <p:cNvPr id="158746" name="Rectangle 26"/>
            <p:cNvSpPr>
              <a:spLocks noChangeArrowheads="1"/>
            </p:cNvSpPr>
            <p:nvPr/>
          </p:nvSpPr>
          <p:spPr bwMode="auto">
            <a:xfrm>
              <a:off x="1608" y="3548"/>
              <a:ext cx="1032" cy="1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l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pt-BR" sz="1400">
                  <a:latin typeface="Arial" charset="0"/>
                </a:rPr>
                <a:t>12</a:t>
              </a:r>
            </a:p>
          </p:txBody>
        </p:sp>
        <p:sp>
          <p:nvSpPr>
            <p:cNvPr id="158747" name="Rectangle 27"/>
            <p:cNvSpPr>
              <a:spLocks noChangeArrowheads="1"/>
            </p:cNvSpPr>
            <p:nvPr/>
          </p:nvSpPr>
          <p:spPr bwMode="auto">
            <a:xfrm>
              <a:off x="576" y="3548"/>
              <a:ext cx="1032" cy="1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l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pt-BR" sz="1400">
                  <a:latin typeface="Arial" charset="0"/>
                </a:rPr>
                <a:t>0,75 – 1,00</a:t>
              </a:r>
            </a:p>
          </p:txBody>
        </p:sp>
        <p:sp>
          <p:nvSpPr>
            <p:cNvPr id="158748" name="Rectangle 28"/>
            <p:cNvSpPr>
              <a:spLocks noChangeArrowheads="1"/>
            </p:cNvSpPr>
            <p:nvPr/>
          </p:nvSpPr>
          <p:spPr bwMode="auto">
            <a:xfrm>
              <a:off x="1608" y="3357"/>
              <a:ext cx="1032" cy="1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l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pt-BR" sz="1400">
                  <a:latin typeface="Arial" charset="0"/>
                </a:rPr>
                <a:t>9</a:t>
              </a:r>
            </a:p>
          </p:txBody>
        </p:sp>
        <p:sp>
          <p:nvSpPr>
            <p:cNvPr id="158749" name="Rectangle 29"/>
            <p:cNvSpPr>
              <a:spLocks noChangeArrowheads="1"/>
            </p:cNvSpPr>
            <p:nvPr/>
          </p:nvSpPr>
          <p:spPr bwMode="auto">
            <a:xfrm>
              <a:off x="576" y="3357"/>
              <a:ext cx="1032" cy="1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l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pt-BR" sz="1400">
                  <a:latin typeface="Arial" charset="0"/>
                </a:rPr>
                <a:t>0,50 – 0,75</a:t>
              </a:r>
            </a:p>
          </p:txBody>
        </p:sp>
        <p:sp>
          <p:nvSpPr>
            <p:cNvPr id="158750" name="Rectangle 30"/>
            <p:cNvSpPr>
              <a:spLocks noChangeArrowheads="1"/>
            </p:cNvSpPr>
            <p:nvPr/>
          </p:nvSpPr>
          <p:spPr bwMode="auto">
            <a:xfrm>
              <a:off x="1608" y="2975"/>
              <a:ext cx="1032" cy="1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l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pt-BR" sz="1400">
                  <a:latin typeface="Arial" charset="0"/>
                </a:rPr>
                <a:t>3</a:t>
              </a:r>
            </a:p>
          </p:txBody>
        </p:sp>
        <p:sp>
          <p:nvSpPr>
            <p:cNvPr id="158751" name="Rectangle 31"/>
            <p:cNvSpPr>
              <a:spLocks noChangeArrowheads="1"/>
            </p:cNvSpPr>
            <p:nvPr/>
          </p:nvSpPr>
          <p:spPr bwMode="auto">
            <a:xfrm>
              <a:off x="576" y="2975"/>
              <a:ext cx="1032" cy="1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l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pt-BR" sz="1400">
                  <a:latin typeface="Arial" charset="0"/>
                </a:rPr>
                <a:t>0 – 0,25</a:t>
              </a:r>
            </a:p>
          </p:txBody>
        </p:sp>
        <p:sp>
          <p:nvSpPr>
            <p:cNvPr id="158752" name="Rectangle 32"/>
            <p:cNvSpPr>
              <a:spLocks noChangeArrowheads="1"/>
            </p:cNvSpPr>
            <p:nvPr/>
          </p:nvSpPr>
          <p:spPr bwMode="auto">
            <a:xfrm>
              <a:off x="1608" y="2784"/>
              <a:ext cx="1032" cy="1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l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pt-BR" sz="1400">
                  <a:latin typeface="Arial" charset="0"/>
                </a:rPr>
                <a:t>frequencia</a:t>
              </a:r>
            </a:p>
          </p:txBody>
        </p:sp>
        <p:sp>
          <p:nvSpPr>
            <p:cNvPr id="158753" name="Rectangle 33"/>
            <p:cNvSpPr>
              <a:spLocks noChangeArrowheads="1"/>
            </p:cNvSpPr>
            <p:nvPr/>
          </p:nvSpPr>
          <p:spPr bwMode="auto">
            <a:xfrm>
              <a:off x="576" y="2784"/>
              <a:ext cx="1032" cy="1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l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pt-BR" sz="1400">
                  <a:latin typeface="Arial" charset="0"/>
                </a:rPr>
                <a:t>Taxa acid.</a:t>
              </a:r>
            </a:p>
          </p:txBody>
        </p:sp>
        <p:sp>
          <p:nvSpPr>
            <p:cNvPr id="158754" name="Line 34"/>
            <p:cNvSpPr>
              <a:spLocks noChangeShapeType="1"/>
            </p:cNvSpPr>
            <p:nvPr/>
          </p:nvSpPr>
          <p:spPr bwMode="auto">
            <a:xfrm>
              <a:off x="576" y="2784"/>
              <a:ext cx="2064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pt-BR"/>
            </a:p>
          </p:txBody>
        </p:sp>
        <p:sp>
          <p:nvSpPr>
            <p:cNvPr id="158755" name="Line 35"/>
            <p:cNvSpPr>
              <a:spLocks noChangeShapeType="1"/>
            </p:cNvSpPr>
            <p:nvPr/>
          </p:nvSpPr>
          <p:spPr bwMode="auto">
            <a:xfrm>
              <a:off x="576" y="2975"/>
              <a:ext cx="206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pt-BR"/>
            </a:p>
          </p:txBody>
        </p:sp>
        <p:sp>
          <p:nvSpPr>
            <p:cNvPr id="158756" name="Line 36"/>
            <p:cNvSpPr>
              <a:spLocks noChangeShapeType="1"/>
            </p:cNvSpPr>
            <p:nvPr/>
          </p:nvSpPr>
          <p:spPr bwMode="auto">
            <a:xfrm>
              <a:off x="576" y="3166"/>
              <a:ext cx="206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pt-BR"/>
            </a:p>
          </p:txBody>
        </p:sp>
        <p:sp>
          <p:nvSpPr>
            <p:cNvPr id="158757" name="Line 37"/>
            <p:cNvSpPr>
              <a:spLocks noChangeShapeType="1"/>
            </p:cNvSpPr>
            <p:nvPr/>
          </p:nvSpPr>
          <p:spPr bwMode="auto">
            <a:xfrm>
              <a:off x="576" y="3548"/>
              <a:ext cx="206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pt-BR"/>
            </a:p>
          </p:txBody>
        </p:sp>
        <p:sp>
          <p:nvSpPr>
            <p:cNvPr id="158758" name="Line 38"/>
            <p:cNvSpPr>
              <a:spLocks noChangeShapeType="1"/>
            </p:cNvSpPr>
            <p:nvPr/>
          </p:nvSpPr>
          <p:spPr bwMode="auto">
            <a:xfrm>
              <a:off x="576" y="3739"/>
              <a:ext cx="206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pt-BR"/>
            </a:p>
          </p:txBody>
        </p:sp>
        <p:sp>
          <p:nvSpPr>
            <p:cNvPr id="158759" name="Line 39"/>
            <p:cNvSpPr>
              <a:spLocks noChangeShapeType="1"/>
            </p:cNvSpPr>
            <p:nvPr/>
          </p:nvSpPr>
          <p:spPr bwMode="auto">
            <a:xfrm>
              <a:off x="576" y="3930"/>
              <a:ext cx="2064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pt-BR"/>
            </a:p>
          </p:txBody>
        </p:sp>
        <p:sp>
          <p:nvSpPr>
            <p:cNvPr id="158760" name="Line 40"/>
            <p:cNvSpPr>
              <a:spLocks noChangeShapeType="1"/>
            </p:cNvSpPr>
            <p:nvPr/>
          </p:nvSpPr>
          <p:spPr bwMode="auto">
            <a:xfrm>
              <a:off x="576" y="2784"/>
              <a:ext cx="0" cy="1146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pt-BR"/>
            </a:p>
          </p:txBody>
        </p:sp>
        <p:sp>
          <p:nvSpPr>
            <p:cNvPr id="158761" name="Line 41"/>
            <p:cNvSpPr>
              <a:spLocks noChangeShapeType="1"/>
            </p:cNvSpPr>
            <p:nvPr/>
          </p:nvSpPr>
          <p:spPr bwMode="auto">
            <a:xfrm>
              <a:off x="1608" y="2784"/>
              <a:ext cx="0" cy="114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pt-BR"/>
            </a:p>
          </p:txBody>
        </p:sp>
        <p:sp>
          <p:nvSpPr>
            <p:cNvPr id="158762" name="Line 42"/>
            <p:cNvSpPr>
              <a:spLocks noChangeShapeType="1"/>
            </p:cNvSpPr>
            <p:nvPr/>
          </p:nvSpPr>
          <p:spPr bwMode="auto">
            <a:xfrm>
              <a:off x="2640" y="2784"/>
              <a:ext cx="0" cy="1146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pt-BR"/>
            </a:p>
          </p:txBody>
        </p:sp>
        <p:sp>
          <p:nvSpPr>
            <p:cNvPr id="158763" name="Line 43"/>
            <p:cNvSpPr>
              <a:spLocks noChangeShapeType="1"/>
            </p:cNvSpPr>
            <p:nvPr/>
          </p:nvSpPr>
          <p:spPr bwMode="auto">
            <a:xfrm>
              <a:off x="576" y="3357"/>
              <a:ext cx="206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pt-BR"/>
            </a:p>
          </p:txBody>
        </p:sp>
      </p:grpSp>
      <p:sp>
        <p:nvSpPr>
          <p:cNvPr id="158764" name="AutoShape 44"/>
          <p:cNvSpPr>
            <a:spLocks noChangeArrowheads="1"/>
          </p:cNvSpPr>
          <p:nvPr/>
        </p:nvSpPr>
        <p:spPr bwMode="auto">
          <a:xfrm>
            <a:off x="3733800" y="5181600"/>
            <a:ext cx="914400" cy="304800"/>
          </a:xfrm>
          <a:prstGeom prst="notchedRightArrow">
            <a:avLst>
              <a:gd name="adj1" fmla="val 50000"/>
              <a:gd name="adj2" fmla="val 7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graphicFrame>
        <p:nvGraphicFramePr>
          <p:cNvPr id="177152" name="Object 0"/>
          <p:cNvGraphicFramePr>
            <a:graphicFrameLocks noChangeAspect="1"/>
          </p:cNvGraphicFramePr>
          <p:nvPr/>
        </p:nvGraphicFramePr>
        <p:xfrm>
          <a:off x="1676400" y="3124200"/>
          <a:ext cx="6097588" cy="4076700"/>
        </p:xfrm>
        <a:graphic>
          <a:graphicData uri="http://schemas.openxmlformats.org/presentationml/2006/ole">
            <p:oleObj spid="_x0000_s2080770" name="Gráfico" r:id="rId3" imgW="6096000" imgH="4076700" progId="MSGraph.Chart.8">
              <p:embed followColorScheme="full"/>
            </p:oleObj>
          </a:graphicData>
        </a:graphic>
      </p:graphicFrame>
      <p:sp>
        <p:nvSpPr>
          <p:cNvPr id="46" name="Espaço Reservado para Número de Slide 4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65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87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87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64" grpId="0" animBg="1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Método empírico de Bayes - EB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t-BR" b="1">
                <a:solidFill>
                  <a:srgbClr val="FF9900"/>
                </a:solidFill>
                <a:cs typeface="Times New Roman" pitchFamily="18" charset="0"/>
              </a:rPr>
              <a:t>Fonte de informação 2</a:t>
            </a:r>
            <a:r>
              <a:rPr lang="pt-BR" sz="2000" b="1">
                <a:solidFill>
                  <a:srgbClr val="FF9900"/>
                </a:solidFill>
                <a:cs typeface="Times New Roman" pitchFamily="18" charset="0"/>
              </a:rPr>
              <a:t>:</a:t>
            </a:r>
          </a:p>
          <a:p>
            <a:pPr lvl="2"/>
            <a:r>
              <a:rPr lang="pt-BR"/>
              <a:t>número de acidentes em uma determinado local;</a:t>
            </a:r>
          </a:p>
          <a:p>
            <a:pPr lvl="2"/>
            <a:r>
              <a:rPr lang="pt-BR"/>
              <a:t>é usado para obter a </a:t>
            </a:r>
            <a:r>
              <a:rPr lang="pt-BR" b="1"/>
              <a:t>distribuição posterior</a:t>
            </a:r>
            <a:r>
              <a:rPr lang="pt-BR"/>
              <a:t> que é a nossa melhor estimativa do que está realmente acontecendo neste local</a:t>
            </a:r>
            <a:r>
              <a:rPr lang="pt-BR" sz="1800">
                <a:cs typeface="Times New Roman" pitchFamily="18" charset="0"/>
              </a:rPr>
              <a:t>.</a:t>
            </a:r>
            <a:endParaRPr lang="pt-BR"/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1600200" y="4572000"/>
            <a:ext cx="5218113" cy="2286000"/>
            <a:chOff x="2463" y="13248"/>
            <a:chExt cx="5601" cy="2326"/>
          </a:xfrm>
        </p:grpSpPr>
        <p:grpSp>
          <p:nvGrpSpPr>
            <p:cNvPr id="3" name="Group 17"/>
            <p:cNvGrpSpPr>
              <a:grpSpLocks/>
            </p:cNvGrpSpPr>
            <p:nvPr/>
          </p:nvGrpSpPr>
          <p:grpSpPr bwMode="auto">
            <a:xfrm>
              <a:off x="3888" y="13524"/>
              <a:ext cx="3024" cy="1584"/>
              <a:chOff x="2448" y="12972"/>
              <a:chExt cx="3024" cy="1584"/>
            </a:xfrm>
          </p:grpSpPr>
          <p:sp>
            <p:nvSpPr>
              <p:cNvPr id="22546" name="Line 18"/>
              <p:cNvSpPr>
                <a:spLocks noChangeShapeType="1"/>
              </p:cNvSpPr>
              <p:nvPr/>
            </p:nvSpPr>
            <p:spPr bwMode="auto">
              <a:xfrm flipV="1">
                <a:off x="2448" y="12972"/>
                <a:ext cx="0" cy="158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2547" name="Line 19"/>
              <p:cNvSpPr>
                <a:spLocks noChangeShapeType="1"/>
              </p:cNvSpPr>
              <p:nvPr/>
            </p:nvSpPr>
            <p:spPr bwMode="auto">
              <a:xfrm>
                <a:off x="2448" y="14544"/>
                <a:ext cx="302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2548" name="Freeform 20"/>
              <p:cNvSpPr>
                <a:spLocks/>
              </p:cNvSpPr>
              <p:nvPr/>
            </p:nvSpPr>
            <p:spPr bwMode="auto">
              <a:xfrm>
                <a:off x="2730" y="13422"/>
                <a:ext cx="1296" cy="984"/>
              </a:xfrm>
              <a:custGeom>
                <a:avLst/>
                <a:gdLst/>
                <a:ahLst/>
                <a:cxnLst>
                  <a:cxn ang="0">
                    <a:pos x="0" y="984"/>
                  </a:cxn>
                  <a:cxn ang="0">
                    <a:pos x="288" y="552"/>
                  </a:cxn>
                  <a:cxn ang="0">
                    <a:pos x="432" y="120"/>
                  </a:cxn>
                  <a:cxn ang="0">
                    <a:pos x="720" y="120"/>
                  </a:cxn>
                  <a:cxn ang="0">
                    <a:pos x="864" y="840"/>
                  </a:cxn>
                  <a:cxn ang="0">
                    <a:pos x="1296" y="984"/>
                  </a:cxn>
                </a:cxnLst>
                <a:rect l="0" t="0" r="r" b="b"/>
                <a:pathLst>
                  <a:path w="1296" h="984">
                    <a:moveTo>
                      <a:pt x="0" y="984"/>
                    </a:moveTo>
                    <a:cubicBezTo>
                      <a:pt x="108" y="840"/>
                      <a:pt x="216" y="696"/>
                      <a:pt x="288" y="552"/>
                    </a:cubicBezTo>
                    <a:cubicBezTo>
                      <a:pt x="360" y="408"/>
                      <a:pt x="360" y="192"/>
                      <a:pt x="432" y="120"/>
                    </a:cubicBezTo>
                    <a:cubicBezTo>
                      <a:pt x="504" y="48"/>
                      <a:pt x="648" y="0"/>
                      <a:pt x="720" y="120"/>
                    </a:cubicBezTo>
                    <a:cubicBezTo>
                      <a:pt x="792" y="240"/>
                      <a:pt x="768" y="696"/>
                      <a:pt x="864" y="840"/>
                    </a:cubicBezTo>
                    <a:cubicBezTo>
                      <a:pt x="960" y="984"/>
                      <a:pt x="1224" y="960"/>
                      <a:pt x="1296" y="984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2549" name="Freeform 21"/>
              <p:cNvSpPr>
                <a:spLocks/>
              </p:cNvSpPr>
              <p:nvPr/>
            </p:nvSpPr>
            <p:spPr bwMode="auto">
              <a:xfrm>
                <a:off x="3195" y="13416"/>
                <a:ext cx="1296" cy="984"/>
              </a:xfrm>
              <a:custGeom>
                <a:avLst/>
                <a:gdLst/>
                <a:ahLst/>
                <a:cxnLst>
                  <a:cxn ang="0">
                    <a:pos x="0" y="984"/>
                  </a:cxn>
                  <a:cxn ang="0">
                    <a:pos x="288" y="552"/>
                  </a:cxn>
                  <a:cxn ang="0">
                    <a:pos x="432" y="120"/>
                  </a:cxn>
                  <a:cxn ang="0">
                    <a:pos x="720" y="120"/>
                  </a:cxn>
                  <a:cxn ang="0">
                    <a:pos x="864" y="840"/>
                  </a:cxn>
                  <a:cxn ang="0">
                    <a:pos x="1296" y="984"/>
                  </a:cxn>
                </a:cxnLst>
                <a:rect l="0" t="0" r="r" b="b"/>
                <a:pathLst>
                  <a:path w="1296" h="984">
                    <a:moveTo>
                      <a:pt x="0" y="984"/>
                    </a:moveTo>
                    <a:cubicBezTo>
                      <a:pt x="108" y="840"/>
                      <a:pt x="216" y="696"/>
                      <a:pt x="288" y="552"/>
                    </a:cubicBezTo>
                    <a:cubicBezTo>
                      <a:pt x="360" y="408"/>
                      <a:pt x="360" y="192"/>
                      <a:pt x="432" y="120"/>
                    </a:cubicBezTo>
                    <a:cubicBezTo>
                      <a:pt x="504" y="48"/>
                      <a:pt x="648" y="0"/>
                      <a:pt x="720" y="120"/>
                    </a:cubicBezTo>
                    <a:cubicBezTo>
                      <a:pt x="792" y="240"/>
                      <a:pt x="768" y="696"/>
                      <a:pt x="864" y="840"/>
                    </a:cubicBezTo>
                    <a:cubicBezTo>
                      <a:pt x="960" y="984"/>
                      <a:pt x="1224" y="960"/>
                      <a:pt x="1296" y="984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22550" name="Text Box 22"/>
            <p:cNvSpPr txBox="1">
              <a:spLocks noChangeArrowheads="1"/>
            </p:cNvSpPr>
            <p:nvPr/>
          </p:nvSpPr>
          <p:spPr bwMode="auto">
            <a:xfrm>
              <a:off x="2463" y="13899"/>
              <a:ext cx="1584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pt-BR" sz="1600"/>
                <a:t>Dist. inicial</a:t>
              </a:r>
            </a:p>
          </p:txBody>
        </p:sp>
        <p:sp>
          <p:nvSpPr>
            <p:cNvPr id="22551" name="Line 23"/>
            <p:cNvSpPr>
              <a:spLocks noChangeShapeType="1"/>
            </p:cNvSpPr>
            <p:nvPr/>
          </p:nvSpPr>
          <p:spPr bwMode="auto">
            <a:xfrm>
              <a:off x="3600" y="14112"/>
              <a:ext cx="864" cy="14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2552" name="Text Box 24"/>
            <p:cNvSpPr txBox="1">
              <a:spLocks noChangeArrowheads="1"/>
            </p:cNvSpPr>
            <p:nvPr/>
          </p:nvSpPr>
          <p:spPr bwMode="auto">
            <a:xfrm>
              <a:off x="5904" y="13392"/>
              <a:ext cx="1584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pt-BR" sz="1600"/>
                <a:t>Dist. posterior</a:t>
              </a:r>
            </a:p>
          </p:txBody>
        </p:sp>
        <p:sp>
          <p:nvSpPr>
            <p:cNvPr id="22553" name="Line 25"/>
            <p:cNvSpPr>
              <a:spLocks noChangeShapeType="1"/>
            </p:cNvSpPr>
            <p:nvPr/>
          </p:nvSpPr>
          <p:spPr bwMode="auto">
            <a:xfrm flipV="1">
              <a:off x="5472" y="13680"/>
              <a:ext cx="43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2554" name="Text Box 26"/>
            <p:cNvSpPr txBox="1">
              <a:spLocks noChangeArrowheads="1"/>
            </p:cNvSpPr>
            <p:nvPr/>
          </p:nvSpPr>
          <p:spPr bwMode="auto">
            <a:xfrm>
              <a:off x="3600" y="13248"/>
              <a:ext cx="864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pt-BR" sz="1600"/>
                <a:t>freq</a:t>
              </a:r>
              <a:endParaRPr lang="pt-BR" sz="1000"/>
            </a:p>
          </p:txBody>
        </p:sp>
        <p:sp>
          <p:nvSpPr>
            <p:cNvPr id="22555" name="Text Box 27"/>
            <p:cNvSpPr txBox="1">
              <a:spLocks noChangeArrowheads="1"/>
            </p:cNvSpPr>
            <p:nvPr/>
          </p:nvSpPr>
          <p:spPr bwMode="auto">
            <a:xfrm>
              <a:off x="6480" y="15120"/>
              <a:ext cx="1584" cy="4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pt-BR" sz="1600"/>
                <a:t>Taxa colisões</a:t>
              </a:r>
              <a:endParaRPr lang="pt-BR" sz="1000"/>
            </a:p>
          </p:txBody>
        </p:sp>
      </p:grpSp>
      <p:sp>
        <p:nvSpPr>
          <p:cNvPr id="16" name="Espaço Reservado para Número de Slide 1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66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Método empírico de Bayes - EB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70000"/>
              </a:spcBef>
            </a:pPr>
            <a:r>
              <a:rPr lang="pt-BR" sz="2400" dirty="0"/>
              <a:t>A </a:t>
            </a:r>
            <a:r>
              <a:rPr lang="pt-BR" sz="2400" b="1" dirty="0">
                <a:solidFill>
                  <a:srgbClr val="009900"/>
                </a:solidFill>
              </a:rPr>
              <a:t>distribuição inicial</a:t>
            </a:r>
            <a:r>
              <a:rPr lang="pt-BR" sz="2400" dirty="0"/>
              <a:t> é à taxa de acidentes que pode </a:t>
            </a:r>
            <a:r>
              <a:rPr lang="pt-BR" sz="2400" dirty="0" smtClean="0"/>
              <a:t>ser considerada “aceitável” – </a:t>
            </a:r>
            <a:r>
              <a:rPr lang="pt-BR" sz="1800" dirty="0" smtClean="0"/>
              <a:t>atribuível ao acaso</a:t>
            </a:r>
          </a:p>
          <a:p>
            <a:pPr>
              <a:spcBef>
                <a:spcPct val="70000"/>
              </a:spcBef>
            </a:pPr>
            <a:endParaRPr lang="pt-BR" sz="1800" dirty="0" smtClean="0"/>
          </a:p>
          <a:p>
            <a:pPr>
              <a:spcBef>
                <a:spcPct val="70000"/>
              </a:spcBef>
            </a:pPr>
            <a:r>
              <a:rPr lang="pt-BR" sz="2400" dirty="0" smtClean="0"/>
              <a:t>A </a:t>
            </a:r>
            <a:r>
              <a:rPr lang="pt-BR" sz="2400" b="1" dirty="0">
                <a:solidFill>
                  <a:srgbClr val="009900"/>
                </a:solidFill>
              </a:rPr>
              <a:t>distribuição posterior</a:t>
            </a:r>
            <a:r>
              <a:rPr lang="pt-BR" sz="2400" dirty="0"/>
              <a:t> é a distribuição inicial atualizada pelos dados específicos de um determinado local que se deseja classificar como propenso ou não a ocorrência de </a:t>
            </a:r>
            <a:r>
              <a:rPr lang="pt-BR" sz="2400" dirty="0" smtClean="0"/>
              <a:t>colisões</a:t>
            </a:r>
          </a:p>
          <a:p>
            <a:pPr>
              <a:spcBef>
                <a:spcPct val="70000"/>
              </a:spcBef>
            </a:pPr>
            <a:endParaRPr lang="pt-BR" sz="2400" dirty="0"/>
          </a:p>
          <a:p>
            <a:pPr>
              <a:spcBef>
                <a:spcPct val="70000"/>
              </a:spcBef>
            </a:pPr>
            <a:r>
              <a:rPr lang="pt-BR" sz="2400" dirty="0"/>
              <a:t>Cada local vai ter sua distribuição </a:t>
            </a:r>
            <a:r>
              <a:rPr lang="pt-BR" sz="2400" dirty="0" smtClean="0"/>
              <a:t>posterior</a:t>
            </a:r>
            <a:endParaRPr lang="pt-BR" sz="2400" dirty="0"/>
          </a:p>
          <a:p>
            <a:pPr>
              <a:buFont typeface="Wingdings" pitchFamily="2" charset="2"/>
              <a:buNone/>
            </a:pPr>
            <a:endParaRPr lang="pt-BR" sz="2400" dirty="0">
              <a:cs typeface="Times New Roman" pitchFamily="18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67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Método empírico de Bayes - EB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2400" dirty="0"/>
              <a:t>Quanto mais a direita  a distribuição posterior estiver da distribuição inicial, mais propenso a ocorrência de acidentes é este particular </a:t>
            </a:r>
            <a:r>
              <a:rPr lang="pt-BR" sz="2400" dirty="0" smtClean="0"/>
              <a:t>local</a:t>
            </a:r>
            <a:endParaRPr lang="pt-BR" sz="2400" dirty="0"/>
          </a:p>
          <a:p>
            <a:pPr>
              <a:buFont typeface="Wingdings" pitchFamily="2" charset="2"/>
              <a:buNone/>
            </a:pPr>
            <a:endParaRPr lang="pt-BR" dirty="0">
              <a:cs typeface="Times New Roman" pitchFamily="18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133600" y="3886200"/>
            <a:ext cx="5135563" cy="2362200"/>
            <a:chOff x="2448" y="12972"/>
            <a:chExt cx="3024" cy="1584"/>
          </a:xfrm>
        </p:grpSpPr>
        <p:sp>
          <p:nvSpPr>
            <p:cNvPr id="159749" name="Line 5"/>
            <p:cNvSpPr>
              <a:spLocks noChangeShapeType="1"/>
            </p:cNvSpPr>
            <p:nvPr/>
          </p:nvSpPr>
          <p:spPr bwMode="auto">
            <a:xfrm flipV="1">
              <a:off x="2448" y="12972"/>
              <a:ext cx="0" cy="15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59750" name="Line 6"/>
            <p:cNvSpPr>
              <a:spLocks noChangeShapeType="1"/>
            </p:cNvSpPr>
            <p:nvPr/>
          </p:nvSpPr>
          <p:spPr bwMode="auto">
            <a:xfrm>
              <a:off x="2448" y="14544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59751" name="Freeform 7"/>
            <p:cNvSpPr>
              <a:spLocks/>
            </p:cNvSpPr>
            <p:nvPr/>
          </p:nvSpPr>
          <p:spPr bwMode="auto">
            <a:xfrm>
              <a:off x="2730" y="13422"/>
              <a:ext cx="1296" cy="984"/>
            </a:xfrm>
            <a:custGeom>
              <a:avLst/>
              <a:gdLst/>
              <a:ahLst/>
              <a:cxnLst>
                <a:cxn ang="0">
                  <a:pos x="0" y="984"/>
                </a:cxn>
                <a:cxn ang="0">
                  <a:pos x="288" y="552"/>
                </a:cxn>
                <a:cxn ang="0">
                  <a:pos x="432" y="120"/>
                </a:cxn>
                <a:cxn ang="0">
                  <a:pos x="720" y="120"/>
                </a:cxn>
                <a:cxn ang="0">
                  <a:pos x="864" y="840"/>
                </a:cxn>
                <a:cxn ang="0">
                  <a:pos x="1296" y="984"/>
                </a:cxn>
              </a:cxnLst>
              <a:rect l="0" t="0" r="r" b="b"/>
              <a:pathLst>
                <a:path w="1296" h="984">
                  <a:moveTo>
                    <a:pt x="0" y="984"/>
                  </a:moveTo>
                  <a:cubicBezTo>
                    <a:pt x="108" y="840"/>
                    <a:pt x="216" y="696"/>
                    <a:pt x="288" y="552"/>
                  </a:cubicBezTo>
                  <a:cubicBezTo>
                    <a:pt x="360" y="408"/>
                    <a:pt x="360" y="192"/>
                    <a:pt x="432" y="120"/>
                  </a:cubicBezTo>
                  <a:cubicBezTo>
                    <a:pt x="504" y="48"/>
                    <a:pt x="648" y="0"/>
                    <a:pt x="720" y="120"/>
                  </a:cubicBezTo>
                  <a:cubicBezTo>
                    <a:pt x="792" y="240"/>
                    <a:pt x="768" y="696"/>
                    <a:pt x="864" y="840"/>
                  </a:cubicBezTo>
                  <a:cubicBezTo>
                    <a:pt x="960" y="984"/>
                    <a:pt x="1224" y="960"/>
                    <a:pt x="1296" y="984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59752" name="Freeform 8"/>
            <p:cNvSpPr>
              <a:spLocks/>
            </p:cNvSpPr>
            <p:nvPr/>
          </p:nvSpPr>
          <p:spPr bwMode="auto">
            <a:xfrm>
              <a:off x="3195" y="13416"/>
              <a:ext cx="1296" cy="984"/>
            </a:xfrm>
            <a:custGeom>
              <a:avLst/>
              <a:gdLst/>
              <a:ahLst/>
              <a:cxnLst>
                <a:cxn ang="0">
                  <a:pos x="0" y="984"/>
                </a:cxn>
                <a:cxn ang="0">
                  <a:pos x="288" y="552"/>
                </a:cxn>
                <a:cxn ang="0">
                  <a:pos x="432" y="120"/>
                </a:cxn>
                <a:cxn ang="0">
                  <a:pos x="720" y="120"/>
                </a:cxn>
                <a:cxn ang="0">
                  <a:pos x="864" y="840"/>
                </a:cxn>
                <a:cxn ang="0">
                  <a:pos x="1296" y="984"/>
                </a:cxn>
              </a:cxnLst>
              <a:rect l="0" t="0" r="r" b="b"/>
              <a:pathLst>
                <a:path w="1296" h="984">
                  <a:moveTo>
                    <a:pt x="0" y="984"/>
                  </a:moveTo>
                  <a:cubicBezTo>
                    <a:pt x="108" y="840"/>
                    <a:pt x="216" y="696"/>
                    <a:pt x="288" y="552"/>
                  </a:cubicBezTo>
                  <a:cubicBezTo>
                    <a:pt x="360" y="408"/>
                    <a:pt x="360" y="192"/>
                    <a:pt x="432" y="120"/>
                  </a:cubicBezTo>
                  <a:cubicBezTo>
                    <a:pt x="504" y="48"/>
                    <a:pt x="648" y="0"/>
                    <a:pt x="720" y="120"/>
                  </a:cubicBezTo>
                  <a:cubicBezTo>
                    <a:pt x="792" y="240"/>
                    <a:pt x="768" y="696"/>
                    <a:pt x="864" y="840"/>
                  </a:cubicBezTo>
                  <a:cubicBezTo>
                    <a:pt x="960" y="984"/>
                    <a:pt x="1224" y="960"/>
                    <a:pt x="1296" y="984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59753" name="Line 9"/>
          <p:cNvSpPr>
            <a:spLocks noChangeShapeType="1"/>
          </p:cNvSpPr>
          <p:nvPr/>
        </p:nvSpPr>
        <p:spPr bwMode="auto">
          <a:xfrm>
            <a:off x="3657600" y="4267200"/>
            <a:ext cx="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59754" name="Line 10"/>
          <p:cNvSpPr>
            <a:spLocks noChangeShapeType="1"/>
          </p:cNvSpPr>
          <p:nvPr/>
        </p:nvSpPr>
        <p:spPr bwMode="auto">
          <a:xfrm>
            <a:off x="4495800" y="4267200"/>
            <a:ext cx="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59756" name="Text Box 12"/>
          <p:cNvSpPr txBox="1">
            <a:spLocks noChangeArrowheads="1"/>
          </p:cNvSpPr>
          <p:nvPr/>
        </p:nvSpPr>
        <p:spPr bwMode="auto">
          <a:xfrm>
            <a:off x="2895600" y="3733800"/>
            <a:ext cx="106521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400"/>
              <a:t>Média da dist. inicial</a:t>
            </a:r>
          </a:p>
        </p:txBody>
      </p:sp>
      <p:sp>
        <p:nvSpPr>
          <p:cNvPr id="159757" name="Text Box 13"/>
          <p:cNvSpPr txBox="1">
            <a:spLocks noChangeArrowheads="1"/>
          </p:cNvSpPr>
          <p:nvPr/>
        </p:nvSpPr>
        <p:spPr bwMode="auto">
          <a:xfrm>
            <a:off x="4114800" y="3733800"/>
            <a:ext cx="119697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400"/>
              <a:t>Média da dist. posterior</a:t>
            </a:r>
          </a:p>
        </p:txBody>
      </p:sp>
      <p:sp>
        <p:nvSpPr>
          <p:cNvPr id="159758" name="Line 14"/>
          <p:cNvSpPr>
            <a:spLocks noChangeShapeType="1"/>
          </p:cNvSpPr>
          <p:nvPr/>
        </p:nvSpPr>
        <p:spPr bwMode="auto">
          <a:xfrm>
            <a:off x="3657600" y="5181600"/>
            <a:ext cx="841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4" name="Espaço Reservado para Número de Slide 1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68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32" name="AutoShape 8"/>
          <p:cNvSpPr>
            <a:spLocks noChangeArrowheads="1"/>
          </p:cNvSpPr>
          <p:nvPr/>
        </p:nvSpPr>
        <p:spPr bwMode="auto">
          <a:xfrm>
            <a:off x="4648200" y="2819400"/>
            <a:ext cx="3962400" cy="990600"/>
          </a:xfrm>
          <a:prstGeom prst="plus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296988"/>
            <a:ext cx="8001000" cy="608012"/>
          </a:xfrm>
        </p:spPr>
        <p:txBody>
          <a:bodyPr/>
          <a:lstStyle/>
          <a:p>
            <a:r>
              <a:rPr lang="pt-BR"/>
              <a:t>Método empírico de Bayes - EB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286000"/>
            <a:ext cx="7848600" cy="30480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ct val="80000"/>
              </a:spcBef>
            </a:pPr>
            <a:r>
              <a:rPr lang="pt-BR" sz="2200" dirty="0">
                <a:solidFill>
                  <a:srgbClr val="006600"/>
                </a:solidFill>
                <a:cs typeface="Times New Roman" pitchFamily="18" charset="0"/>
              </a:rPr>
              <a:t>Fundamento teórico:</a:t>
            </a:r>
          </a:p>
          <a:p>
            <a:pPr lvl="1">
              <a:lnSpc>
                <a:spcPct val="90000"/>
              </a:lnSpc>
              <a:spcBef>
                <a:spcPct val="80000"/>
              </a:spcBef>
            </a:pPr>
            <a:r>
              <a:rPr lang="pt-BR" sz="1800" dirty="0">
                <a:cs typeface="Times New Roman" pitchFamily="18" charset="0"/>
              </a:rPr>
              <a:t>Teorema de </a:t>
            </a:r>
            <a:r>
              <a:rPr lang="pt-BR" sz="1800" dirty="0" err="1">
                <a:cs typeface="Times New Roman" pitchFamily="18" charset="0"/>
              </a:rPr>
              <a:t>Bayes</a:t>
            </a:r>
            <a:r>
              <a:rPr lang="pt-BR" sz="1800" dirty="0">
                <a:cs typeface="Times New Roman" pitchFamily="18" charset="0"/>
              </a:rPr>
              <a:t>:</a:t>
            </a:r>
          </a:p>
          <a:p>
            <a:pPr>
              <a:lnSpc>
                <a:spcPct val="90000"/>
              </a:lnSpc>
              <a:spcBef>
                <a:spcPct val="80000"/>
              </a:spcBef>
              <a:buFont typeface="Wingdings" pitchFamily="2" charset="2"/>
              <a:buNone/>
            </a:pPr>
            <a:endParaRPr lang="pt-BR" sz="1800" b="1" dirty="0">
              <a:cs typeface="Times New Roman" pitchFamily="18" charset="0"/>
              <a:sym typeface="Symbol" pitchFamily="18" charset="2"/>
            </a:endParaRPr>
          </a:p>
          <a:p>
            <a:pPr>
              <a:lnSpc>
                <a:spcPct val="90000"/>
              </a:lnSpc>
              <a:spcBef>
                <a:spcPct val="80000"/>
              </a:spcBef>
              <a:buFont typeface="Wingdings" pitchFamily="2" charset="2"/>
              <a:buNone/>
            </a:pPr>
            <a:r>
              <a:rPr lang="pt-BR" sz="1800" b="1" dirty="0">
                <a:cs typeface="Times New Roman" pitchFamily="18" charset="0"/>
                <a:sym typeface="Symbol" pitchFamily="18" charset="2"/>
              </a:rPr>
              <a:t>Onde:</a:t>
            </a:r>
          </a:p>
          <a:p>
            <a:pPr>
              <a:lnSpc>
                <a:spcPct val="90000"/>
              </a:lnSpc>
              <a:spcBef>
                <a:spcPct val="40000"/>
              </a:spcBef>
              <a:buFont typeface="Wingdings" pitchFamily="2" charset="2"/>
              <a:buNone/>
            </a:pPr>
            <a:r>
              <a:rPr lang="pt-BR" sz="1800" b="1" dirty="0">
                <a:solidFill>
                  <a:srgbClr val="FF9900"/>
                </a:solidFill>
                <a:cs typeface="Times New Roman" pitchFamily="18" charset="0"/>
                <a:sym typeface="Symbol" pitchFamily="18" charset="2"/>
              </a:rPr>
              <a:t></a:t>
            </a:r>
            <a:r>
              <a:rPr lang="pt-BR" sz="1800" dirty="0">
                <a:cs typeface="Times New Roman" pitchFamily="18" charset="0"/>
              </a:rPr>
              <a:t> - número de acidentes de um local;</a:t>
            </a:r>
          </a:p>
          <a:p>
            <a:pPr>
              <a:lnSpc>
                <a:spcPct val="90000"/>
              </a:lnSpc>
              <a:spcBef>
                <a:spcPct val="40000"/>
              </a:spcBef>
              <a:buFont typeface="Wingdings" pitchFamily="2" charset="2"/>
              <a:buNone/>
            </a:pPr>
            <a:r>
              <a:rPr lang="pt-BR" sz="1800" b="1" dirty="0">
                <a:solidFill>
                  <a:srgbClr val="FF9900"/>
                </a:solidFill>
                <a:cs typeface="Times New Roman" pitchFamily="18" charset="0"/>
              </a:rPr>
              <a:t>P(</a:t>
            </a:r>
            <a:r>
              <a:rPr lang="pt-BR" sz="1800" b="1" dirty="0">
                <a:solidFill>
                  <a:srgbClr val="FF9900"/>
                </a:solidFill>
                <a:cs typeface="Times New Roman" pitchFamily="18" charset="0"/>
                <a:sym typeface="Symbol" pitchFamily="18" charset="2"/>
              </a:rPr>
              <a:t></a:t>
            </a:r>
            <a:r>
              <a:rPr lang="pt-BR" sz="1800" b="1" dirty="0">
                <a:solidFill>
                  <a:srgbClr val="FF9900"/>
                </a:solidFill>
                <a:cs typeface="Times New Roman" pitchFamily="18" charset="0"/>
              </a:rPr>
              <a:t>)</a:t>
            </a:r>
            <a:r>
              <a:rPr lang="pt-BR" sz="1800" dirty="0">
                <a:cs typeface="Times New Roman" pitchFamily="18" charset="0"/>
              </a:rPr>
              <a:t> - distribuição inicial de </a:t>
            </a:r>
            <a:r>
              <a:rPr lang="pt-BR" sz="1800" dirty="0">
                <a:cs typeface="Times New Roman" pitchFamily="18" charset="0"/>
                <a:sym typeface="Symbol" pitchFamily="18" charset="2"/>
              </a:rPr>
              <a:t></a:t>
            </a:r>
            <a:r>
              <a:rPr lang="pt-BR" sz="1800" dirty="0">
                <a:cs typeface="Times New Roman" pitchFamily="18" charset="0"/>
              </a:rPr>
              <a:t> com base na população de referência;</a:t>
            </a:r>
          </a:p>
          <a:p>
            <a:pPr>
              <a:lnSpc>
                <a:spcPct val="90000"/>
              </a:lnSpc>
              <a:spcBef>
                <a:spcPct val="40000"/>
              </a:spcBef>
              <a:buFont typeface="Wingdings" pitchFamily="2" charset="2"/>
              <a:buNone/>
            </a:pPr>
            <a:r>
              <a:rPr lang="pt-BR" sz="1800" b="1" dirty="0">
                <a:solidFill>
                  <a:srgbClr val="FF9900"/>
                </a:solidFill>
                <a:cs typeface="Times New Roman" pitchFamily="18" charset="0"/>
              </a:rPr>
              <a:t>P(x/</a:t>
            </a:r>
            <a:r>
              <a:rPr lang="pt-BR" sz="1800" b="1" dirty="0">
                <a:solidFill>
                  <a:srgbClr val="FF9900"/>
                </a:solidFill>
                <a:cs typeface="Times New Roman" pitchFamily="18" charset="0"/>
                <a:sym typeface="Symbol" pitchFamily="18" charset="2"/>
              </a:rPr>
              <a:t></a:t>
            </a:r>
            <a:r>
              <a:rPr lang="pt-BR" sz="1800" b="1" dirty="0">
                <a:solidFill>
                  <a:srgbClr val="FF9900"/>
                </a:solidFill>
                <a:cs typeface="Times New Roman" pitchFamily="18" charset="0"/>
              </a:rPr>
              <a:t>)</a:t>
            </a:r>
            <a:r>
              <a:rPr lang="pt-BR" sz="1800" dirty="0">
                <a:cs typeface="Times New Roman" pitchFamily="18" charset="0"/>
              </a:rPr>
              <a:t> - denota a probabilidade de se ter x ocorrências para um valor  	específico de </a:t>
            </a:r>
            <a:r>
              <a:rPr lang="pt-BR" sz="1800" dirty="0">
                <a:cs typeface="Times New Roman" pitchFamily="18" charset="0"/>
                <a:sym typeface="Symbol" pitchFamily="18" charset="2"/>
              </a:rPr>
              <a:t></a:t>
            </a:r>
            <a:r>
              <a:rPr lang="pt-BR" sz="1800" dirty="0">
                <a:cs typeface="Times New Roman" pitchFamily="18" charset="0"/>
              </a:rPr>
              <a:t>  </a:t>
            </a:r>
          </a:p>
          <a:p>
            <a:pPr>
              <a:lnSpc>
                <a:spcPct val="90000"/>
              </a:lnSpc>
              <a:spcBef>
                <a:spcPct val="40000"/>
              </a:spcBef>
              <a:buFont typeface="Wingdings" pitchFamily="2" charset="2"/>
              <a:buNone/>
            </a:pPr>
            <a:r>
              <a:rPr lang="pt-BR" sz="1800" b="1" dirty="0">
                <a:solidFill>
                  <a:srgbClr val="FF9900"/>
                </a:solidFill>
                <a:cs typeface="Times New Roman" pitchFamily="18" charset="0"/>
              </a:rPr>
              <a:t>P(</a:t>
            </a:r>
            <a:r>
              <a:rPr lang="pt-BR" sz="1800" b="1" dirty="0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</a:t>
            </a:r>
            <a:r>
              <a:rPr lang="pt-BR" sz="1800" b="1" dirty="0">
                <a:solidFill>
                  <a:srgbClr val="FF9900"/>
                </a:solidFill>
                <a:cs typeface="Times New Roman" pitchFamily="18" charset="0"/>
              </a:rPr>
              <a:t>/</a:t>
            </a:r>
            <a:r>
              <a:rPr lang="pt-BR" sz="1800" b="1" i="1" dirty="0">
                <a:solidFill>
                  <a:srgbClr val="FF9900"/>
                </a:solidFill>
                <a:cs typeface="Times New Roman" pitchFamily="18" charset="0"/>
              </a:rPr>
              <a:t>x</a:t>
            </a:r>
            <a:r>
              <a:rPr lang="pt-BR" sz="1800" b="1" dirty="0">
                <a:solidFill>
                  <a:srgbClr val="FF9900"/>
                </a:solidFill>
                <a:cs typeface="Times New Roman" pitchFamily="18" charset="0"/>
              </a:rPr>
              <a:t>)</a:t>
            </a:r>
            <a:r>
              <a:rPr lang="pt-BR" sz="1800" dirty="0">
                <a:cs typeface="Times New Roman" pitchFamily="18" charset="0"/>
              </a:rPr>
              <a:t> - distribuição posterior de </a:t>
            </a:r>
            <a:r>
              <a:rPr lang="pt-BR" sz="1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</a:t>
            </a:r>
            <a:r>
              <a:rPr lang="pt-BR" sz="1800" dirty="0">
                <a:cs typeface="Times New Roman" pitchFamily="18" charset="0"/>
              </a:rPr>
              <a:t> que representa a atualização da 	distribuição inicial com base nas observações </a:t>
            </a:r>
          </a:p>
          <a:p>
            <a:pPr lvl="1">
              <a:lnSpc>
                <a:spcPct val="90000"/>
              </a:lnSpc>
              <a:spcBef>
                <a:spcPct val="80000"/>
              </a:spcBef>
            </a:pPr>
            <a:endParaRPr lang="pt-BR" sz="1800" dirty="0">
              <a:cs typeface="Times New Roman" pitchFamily="18" charset="0"/>
            </a:endParaRPr>
          </a:p>
        </p:txBody>
      </p:sp>
      <p:sp>
        <p:nvSpPr>
          <p:cNvPr id="154630" name="Rectangle 6"/>
          <p:cNvSpPr>
            <a:spLocks noChangeArrowheads="1"/>
          </p:cNvSpPr>
          <p:nvPr/>
        </p:nvSpPr>
        <p:spPr bwMode="auto">
          <a:xfrm>
            <a:off x="0" y="3276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pt-BR"/>
          </a:p>
        </p:txBody>
      </p:sp>
      <p:graphicFrame>
        <p:nvGraphicFramePr>
          <p:cNvPr id="154629" name="Object 5"/>
          <p:cNvGraphicFramePr>
            <a:graphicFrameLocks noChangeAspect="1"/>
          </p:cNvGraphicFramePr>
          <p:nvPr/>
        </p:nvGraphicFramePr>
        <p:xfrm>
          <a:off x="4724400" y="2819400"/>
          <a:ext cx="3657600" cy="949325"/>
        </p:xfrm>
        <a:graphic>
          <a:graphicData uri="http://schemas.openxmlformats.org/presentationml/2006/ole">
            <p:oleObj spid="_x0000_s2081794" r:id="rId4" imgW="1879600" imgH="444500" progId="Equation.3">
              <p:embed/>
            </p:oleObj>
          </a:graphicData>
        </a:graphic>
      </p:graphicFrame>
      <p:sp>
        <p:nvSpPr>
          <p:cNvPr id="7" name="Espaço Reservado para Número de Slide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69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Tratamento de Pontos críticos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43890" cy="4873752"/>
          </a:xfrm>
        </p:spPr>
        <p:txBody>
          <a:bodyPr/>
          <a:lstStyle/>
          <a:p>
            <a:r>
              <a:rPr lang="pt-BR" dirty="0" smtClean="0"/>
              <a:t>Pontos críticos são </a:t>
            </a:r>
            <a:r>
              <a:rPr lang="pt-BR" dirty="0" smtClean="0">
                <a:solidFill>
                  <a:srgbClr val="FF0000"/>
                </a:solidFill>
              </a:rPr>
              <a:t>l</a:t>
            </a:r>
            <a:r>
              <a:rPr lang="pt-BR" dirty="0" smtClean="0"/>
              <a:t>ocais </a:t>
            </a:r>
            <a:r>
              <a:rPr lang="pt-BR" b="1" dirty="0" smtClean="0">
                <a:solidFill>
                  <a:srgbClr val="FF0000"/>
                </a:solidFill>
              </a:rPr>
              <a:t>p</a:t>
            </a:r>
            <a:r>
              <a:rPr lang="pt-BR" b="1" dirty="0" smtClean="0"/>
              <a:t>ropensos a </a:t>
            </a:r>
            <a:r>
              <a:rPr lang="pt-BR" b="1" dirty="0" smtClean="0">
                <a:solidFill>
                  <a:srgbClr val="FF0000"/>
                </a:solidFill>
              </a:rPr>
              <a:t>o</a:t>
            </a:r>
            <a:r>
              <a:rPr lang="pt-BR" b="1" dirty="0" smtClean="0"/>
              <a:t>corrência </a:t>
            </a:r>
            <a:r>
              <a:rPr lang="pt-BR" dirty="0" smtClean="0"/>
              <a:t>de </a:t>
            </a:r>
            <a:r>
              <a:rPr lang="pt-BR" dirty="0" smtClean="0">
                <a:solidFill>
                  <a:srgbClr val="FF0000"/>
                </a:solidFill>
              </a:rPr>
              <a:t>a</a:t>
            </a:r>
            <a:r>
              <a:rPr lang="pt-BR" dirty="0" smtClean="0"/>
              <a:t>cidentes - LPOA</a:t>
            </a:r>
          </a:p>
          <a:p>
            <a:pPr>
              <a:buNone/>
            </a:pPr>
            <a:r>
              <a:rPr lang="en-US" dirty="0" smtClean="0"/>
              <a:t>	(</a:t>
            </a:r>
            <a:r>
              <a:rPr lang="en-US" i="1" dirty="0" smtClean="0"/>
              <a:t>accident prone locations – APL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pt-BR" dirty="0" smtClean="0"/>
          </a:p>
          <a:p>
            <a:r>
              <a:rPr lang="pt-BR" dirty="0" smtClean="0"/>
              <a:t>3 etapas dos programas de tratamento de pontos críticos:</a:t>
            </a:r>
          </a:p>
          <a:p>
            <a:pPr lvl="2"/>
            <a:r>
              <a:rPr lang="pt-BR" sz="2400" dirty="0" smtClean="0"/>
              <a:t>identificação</a:t>
            </a:r>
          </a:p>
          <a:p>
            <a:pPr lvl="2"/>
            <a:r>
              <a:rPr lang="pt-BR" sz="2400" dirty="0" smtClean="0"/>
              <a:t>diagnóstico</a:t>
            </a:r>
          </a:p>
          <a:p>
            <a:pPr lvl="2"/>
            <a:r>
              <a:rPr lang="pt-BR" sz="2400" dirty="0" smtClean="0"/>
              <a:t>solução (</a:t>
            </a:r>
            <a:r>
              <a:rPr lang="pt-BR" sz="2400" dirty="0" err="1" smtClean="0"/>
              <a:t>remedy</a:t>
            </a:r>
            <a:r>
              <a:rPr lang="pt-BR" sz="2400" dirty="0" smtClean="0"/>
              <a:t>)</a:t>
            </a:r>
          </a:p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5257800" y="4572000"/>
            <a:ext cx="23622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1066800" y="4572000"/>
            <a:ext cx="23622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Método empírico de Bayes - EB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1857364"/>
            <a:ext cx="8358214" cy="2667000"/>
          </a:xfrm>
          <a:noFill/>
        </p:spPr>
        <p:txBody>
          <a:bodyPr>
            <a:noAutofit/>
          </a:bodyPr>
          <a:lstStyle/>
          <a:p>
            <a:pPr marL="914400" lvl="1" indent="-457200">
              <a:lnSpc>
                <a:spcPct val="90000"/>
              </a:lnSpc>
            </a:pPr>
            <a:r>
              <a:rPr lang="pt-BR" sz="2400" dirty="0" smtClean="0">
                <a:cs typeface="Times New Roman" pitchFamily="18" charset="0"/>
              </a:rPr>
              <a:t>Para </a:t>
            </a:r>
            <a:r>
              <a:rPr lang="pt-BR" sz="2400" dirty="0">
                <a:cs typeface="Times New Roman" pitchFamily="18" charset="0"/>
              </a:rPr>
              <a:t>obter-se a </a:t>
            </a:r>
            <a:r>
              <a:rPr lang="pt-BR" sz="2400" b="1" dirty="0">
                <a:solidFill>
                  <a:srgbClr val="FF9900"/>
                </a:solidFill>
                <a:cs typeface="Times New Roman" pitchFamily="18" charset="0"/>
              </a:rPr>
              <a:t>distribuição inicial</a:t>
            </a:r>
            <a:r>
              <a:rPr lang="pt-BR" sz="2400" dirty="0">
                <a:cs typeface="Times New Roman" pitchFamily="18" charset="0"/>
              </a:rPr>
              <a:t> de um conjunto valores de taxas de acidentes</a:t>
            </a:r>
            <a:r>
              <a:rPr lang="pt-BR" sz="2400" dirty="0" smtClean="0">
                <a:cs typeface="Times New Roman" pitchFamily="18" charset="0"/>
              </a:rPr>
              <a:t>:</a:t>
            </a:r>
          </a:p>
          <a:p>
            <a:pPr marL="914400" lvl="1" indent="-457200">
              <a:lnSpc>
                <a:spcPct val="90000"/>
              </a:lnSpc>
            </a:pPr>
            <a:endParaRPr lang="pt-BR" sz="2400" dirty="0">
              <a:cs typeface="Times New Roman" pitchFamily="18" charset="0"/>
            </a:endParaRPr>
          </a:p>
          <a:p>
            <a:pPr marL="1295400" lvl="2" indent="-381000">
              <a:lnSpc>
                <a:spcPct val="90000"/>
              </a:lnSpc>
            </a:pPr>
            <a:r>
              <a:rPr lang="pt-BR" sz="2200" dirty="0">
                <a:cs typeface="Times New Roman" pitchFamily="18" charset="0"/>
              </a:rPr>
              <a:t>calcula-se a média e variância da amostra;</a:t>
            </a:r>
          </a:p>
          <a:p>
            <a:pPr marL="1295400" lvl="2" indent="-381000">
              <a:lnSpc>
                <a:spcPct val="90000"/>
              </a:lnSpc>
            </a:pPr>
            <a:r>
              <a:rPr lang="pt-BR" sz="2200" dirty="0">
                <a:cs typeface="Times New Roman" pitchFamily="18" charset="0"/>
              </a:rPr>
              <a:t>com esses valores, calcula-se os valores de </a:t>
            </a:r>
            <a:r>
              <a:rPr lang="pt-BR" sz="2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lang="pt-BR" sz="2200" dirty="0">
                <a:cs typeface="Times New Roman" pitchFamily="18" charset="0"/>
              </a:rPr>
              <a:t>  e de  </a:t>
            </a:r>
            <a:r>
              <a:rPr lang="pt-BR" sz="2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;</a:t>
            </a:r>
          </a:p>
          <a:p>
            <a:pPr marL="1295400" lvl="2" indent="-381000">
              <a:lnSpc>
                <a:spcPct val="90000"/>
              </a:lnSpc>
            </a:pPr>
            <a:r>
              <a:rPr lang="pt-BR" sz="2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Com </a:t>
            </a:r>
            <a:r>
              <a:rPr lang="pt-BR" sz="2200" dirty="0">
                <a:cs typeface="Times New Roman" pitchFamily="18" charset="0"/>
              </a:rPr>
              <a:t>  e  </a:t>
            </a:r>
            <a:r>
              <a:rPr lang="pt-BR" sz="2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</a:t>
            </a:r>
            <a:r>
              <a:rPr lang="pt-BR" sz="2200" dirty="0">
                <a:cs typeface="Times New Roman" pitchFamily="18" charset="0"/>
              </a:rPr>
              <a:t> tem-se a distribuição </a:t>
            </a:r>
            <a:r>
              <a:rPr lang="pt-BR" sz="2200" dirty="0" err="1">
                <a:cs typeface="Times New Roman" pitchFamily="18" charset="0"/>
              </a:rPr>
              <a:t>gamma</a:t>
            </a:r>
            <a:r>
              <a:rPr lang="pt-BR" sz="2200" dirty="0">
                <a:cs typeface="Times New Roman" pitchFamily="18" charset="0"/>
              </a:rPr>
              <a:t>. </a:t>
            </a:r>
          </a:p>
          <a:p>
            <a:pPr marL="1295400" lvl="2" indent="-381000">
              <a:lnSpc>
                <a:spcPct val="90000"/>
              </a:lnSpc>
            </a:pPr>
            <a:endParaRPr lang="pt-BR" sz="2000" dirty="0">
              <a:cs typeface="Times New Roman" pitchFamily="18" charset="0"/>
            </a:endParaRPr>
          </a:p>
          <a:p>
            <a:pPr marL="1295400" lvl="2" indent="-381000">
              <a:lnSpc>
                <a:spcPct val="90000"/>
              </a:lnSpc>
            </a:pPr>
            <a:endParaRPr lang="pt-BR" sz="2000" dirty="0">
              <a:cs typeface="Times New Roman" pitchFamily="18" charset="0"/>
            </a:endParaRPr>
          </a:p>
          <a:p>
            <a:pPr marL="1295400" lvl="2" indent="-381000">
              <a:lnSpc>
                <a:spcPct val="90000"/>
              </a:lnSpc>
            </a:pPr>
            <a:endParaRPr lang="pt-BR" sz="2000" dirty="0" smtClean="0">
              <a:cs typeface="Times New Roman" pitchFamily="18" charset="0"/>
            </a:endParaRPr>
          </a:p>
          <a:p>
            <a:pPr marL="1295400" lvl="2" indent="-381000">
              <a:lnSpc>
                <a:spcPct val="90000"/>
              </a:lnSpc>
            </a:pPr>
            <a:endParaRPr lang="pt-BR" sz="2000" dirty="0" smtClean="0">
              <a:cs typeface="Times New Roman" pitchFamily="18" charset="0"/>
            </a:endParaRPr>
          </a:p>
          <a:p>
            <a:pPr marL="1295400" lvl="2" indent="-381000">
              <a:lnSpc>
                <a:spcPct val="90000"/>
              </a:lnSpc>
            </a:pPr>
            <a:endParaRPr lang="pt-BR" sz="2000" dirty="0">
              <a:cs typeface="Times New Roman" pitchFamily="18" charset="0"/>
            </a:endParaRPr>
          </a:p>
          <a:p>
            <a:pPr marL="1295400" lvl="2" indent="-381000">
              <a:lnSpc>
                <a:spcPct val="90000"/>
              </a:lnSpc>
            </a:pPr>
            <a:endParaRPr lang="pt-BR" sz="2000" dirty="0">
              <a:cs typeface="Times New Roman" pitchFamily="18" charset="0"/>
            </a:endParaRPr>
          </a:p>
          <a:p>
            <a:pPr marL="2170113" lvl="4" indent="-341313">
              <a:lnSpc>
                <a:spcPct val="90000"/>
              </a:lnSpc>
              <a:buFont typeface="Wingdings" pitchFamily="2" charset="2"/>
              <a:buNone/>
            </a:pPr>
            <a:r>
              <a:rPr lang="pt-BR" dirty="0" smtClean="0">
                <a:cs typeface="Times New Roman" pitchFamily="18" charset="0"/>
              </a:rPr>
              <a:t>V</a:t>
            </a:r>
            <a:r>
              <a:rPr lang="pt-BR" dirty="0">
                <a:cs typeface="Times New Roman" pitchFamily="18" charset="0"/>
              </a:rPr>
              <a:t>* - média </a:t>
            </a:r>
            <a:r>
              <a:rPr lang="pt-BR" dirty="0" smtClean="0">
                <a:cs typeface="Times New Roman" pitchFamily="18" charset="0"/>
              </a:rPr>
              <a:t>harmônica </a:t>
            </a:r>
            <a:r>
              <a:rPr lang="pt-BR" dirty="0">
                <a:cs typeface="Times New Roman" pitchFamily="18" charset="0"/>
              </a:rPr>
              <a:t>de V (volumes de trafego)</a:t>
            </a:r>
          </a:p>
          <a:p>
            <a:pPr marL="2170113" lvl="4" indent="-341313">
              <a:lnSpc>
                <a:spcPct val="90000"/>
              </a:lnSpc>
              <a:buFont typeface="Wingdings" pitchFamily="2" charset="2"/>
              <a:buNone/>
            </a:pPr>
            <a:r>
              <a:rPr lang="pt-BR" dirty="0">
                <a:cs typeface="Times New Roman" pitchFamily="18" charset="0"/>
              </a:rPr>
              <a:t>x’ – média da taxa de </a:t>
            </a:r>
            <a:r>
              <a:rPr lang="pt-BR" dirty="0" smtClean="0">
                <a:cs typeface="Times New Roman" pitchFamily="18" charset="0"/>
              </a:rPr>
              <a:t>acidentes</a:t>
            </a:r>
            <a:endParaRPr lang="pt-BR" dirty="0">
              <a:cs typeface="Times New Roman" pitchFamily="18" charset="0"/>
            </a:endParaRPr>
          </a:p>
          <a:p>
            <a:pPr marL="2170113" lvl="4" indent="-341313">
              <a:lnSpc>
                <a:spcPct val="90000"/>
              </a:lnSpc>
              <a:buFont typeface="Wingdings" pitchFamily="2" charset="2"/>
              <a:buNone/>
            </a:pPr>
            <a:r>
              <a:rPr lang="pt-BR" dirty="0">
                <a:cs typeface="Times New Roman" pitchFamily="18" charset="0"/>
              </a:rPr>
              <a:t>s</a:t>
            </a:r>
            <a:r>
              <a:rPr lang="pt-BR" baseline="30000" dirty="0">
                <a:cs typeface="Times New Roman" pitchFamily="18" charset="0"/>
              </a:rPr>
              <a:t>2</a:t>
            </a:r>
            <a:r>
              <a:rPr lang="pt-BR" dirty="0">
                <a:cs typeface="Times New Roman" pitchFamily="18" charset="0"/>
              </a:rPr>
              <a:t> - variância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4090988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pt-BR"/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424815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pt-BR"/>
          </a:p>
        </p:txBody>
      </p:sp>
      <p:graphicFrame>
        <p:nvGraphicFramePr>
          <p:cNvPr id="24583" name="Object 7"/>
          <p:cNvGraphicFramePr>
            <a:graphicFrameLocks noChangeAspect="1"/>
          </p:cNvGraphicFramePr>
          <p:nvPr/>
        </p:nvGraphicFramePr>
        <p:xfrm>
          <a:off x="5486400" y="4811713"/>
          <a:ext cx="1600200" cy="493712"/>
        </p:xfrm>
        <a:graphic>
          <a:graphicData uri="http://schemas.openxmlformats.org/presentationml/2006/ole">
            <p:oleObj spid="_x0000_s2082818" r:id="rId4" imgW="647419" imgH="203112" progId="Equation.3">
              <p:embed/>
            </p:oleObj>
          </a:graphicData>
        </a:graphic>
      </p:graphicFrame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405765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pt-BR"/>
          </a:p>
        </p:txBody>
      </p:sp>
      <p:graphicFrame>
        <p:nvGraphicFramePr>
          <p:cNvPr id="24586" name="Object 10"/>
          <p:cNvGraphicFramePr>
            <a:graphicFrameLocks noChangeAspect="1"/>
          </p:cNvGraphicFramePr>
          <p:nvPr/>
        </p:nvGraphicFramePr>
        <p:xfrm>
          <a:off x="1066800" y="4648200"/>
          <a:ext cx="2362200" cy="963613"/>
        </p:xfrm>
        <a:graphic>
          <a:graphicData uri="http://schemas.openxmlformats.org/presentationml/2006/ole">
            <p:oleObj spid="_x0000_s2082819" r:id="rId5" imgW="1028700" imgH="419100" progId="Equation.3">
              <p:embed/>
            </p:oleObj>
          </a:graphicData>
        </a:graphic>
      </p:graphicFrame>
      <p:sp>
        <p:nvSpPr>
          <p:cNvPr id="11" name="Espaço Reservado para Número de Slide 10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70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3" name="Rectangle 5"/>
          <p:cNvSpPr>
            <a:spLocks noChangeArrowheads="1"/>
          </p:cNvSpPr>
          <p:nvPr/>
        </p:nvSpPr>
        <p:spPr bwMode="auto">
          <a:xfrm>
            <a:off x="5105400" y="4800600"/>
            <a:ext cx="19812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60772" name="Rectangle 4"/>
          <p:cNvSpPr>
            <a:spLocks noChangeArrowheads="1"/>
          </p:cNvSpPr>
          <p:nvPr/>
        </p:nvSpPr>
        <p:spPr bwMode="auto">
          <a:xfrm>
            <a:off x="2438400" y="4800600"/>
            <a:ext cx="20574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Método empírico de Bayes - EB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533400" indent="-533400">
              <a:lnSpc>
                <a:spcPct val="90000"/>
              </a:lnSpc>
            </a:pPr>
            <a:r>
              <a:rPr lang="pt-BR" sz="2400" dirty="0">
                <a:cs typeface="Times New Roman" pitchFamily="18" charset="0"/>
              </a:rPr>
              <a:t>O próximo passo:</a:t>
            </a:r>
          </a:p>
          <a:p>
            <a:pPr marL="914400" lvl="1" indent="-457200">
              <a:lnSpc>
                <a:spcPct val="90000"/>
              </a:lnSpc>
            </a:pPr>
            <a:r>
              <a:rPr lang="pt-BR" sz="2000" dirty="0">
                <a:cs typeface="Times New Roman" pitchFamily="18" charset="0"/>
              </a:rPr>
              <a:t>Combinar a distribuição inicial com a taxa de acidentes de determinado local para obter-se a função de densidade de probabilidade do local específico (</a:t>
            </a:r>
            <a:r>
              <a:rPr lang="pt-BR" sz="2000" b="1" dirty="0">
                <a:solidFill>
                  <a:srgbClr val="FF9900"/>
                </a:solidFill>
                <a:cs typeface="Times New Roman" pitchFamily="18" charset="0"/>
              </a:rPr>
              <a:t>distribuição posterior</a:t>
            </a:r>
            <a:r>
              <a:rPr lang="pt-BR" sz="2000" dirty="0">
                <a:cs typeface="Times New Roman" pitchFamily="18" charset="0"/>
              </a:rPr>
              <a:t>)</a:t>
            </a:r>
          </a:p>
          <a:p>
            <a:pPr marL="914400" lvl="1" indent="-457200">
              <a:lnSpc>
                <a:spcPct val="90000"/>
              </a:lnSpc>
            </a:pPr>
            <a:r>
              <a:rPr lang="pt-BR" sz="2000" dirty="0">
                <a:cs typeface="Times New Roman" pitchFamily="18" charset="0"/>
              </a:rPr>
              <a:t>A distribuição de probabilidades posterior é uma distribuição </a:t>
            </a:r>
            <a:r>
              <a:rPr lang="pt-BR" sz="2000" dirty="0" err="1">
                <a:cs typeface="Times New Roman" pitchFamily="18" charset="0"/>
              </a:rPr>
              <a:t>gamma</a:t>
            </a:r>
            <a:r>
              <a:rPr lang="pt-BR" sz="2000" dirty="0">
                <a:cs typeface="Times New Roman" pitchFamily="18" charset="0"/>
              </a:rPr>
              <a:t> com os seguintes parâmetros: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pt-BR" sz="2400" dirty="0">
                <a:cs typeface="Times New Roman" pitchFamily="18" charset="0"/>
              </a:rPr>
              <a:t>		     </a:t>
            </a:r>
            <a:endParaRPr lang="pt-BR" sz="2000" dirty="0">
              <a:cs typeface="Times New Roman" pitchFamily="18" charset="0"/>
            </a:endParaRP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endParaRPr lang="pt-BR" sz="2000" dirty="0">
              <a:cs typeface="Times New Roman" pitchFamily="18" charset="0"/>
            </a:endParaRP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pt-BR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			</a:t>
            </a:r>
            <a:endParaRPr lang="pt-BR" sz="2400" dirty="0" smtClean="0">
              <a:cs typeface="Times New Roman" pitchFamily="18" charset="0"/>
            </a:endParaRP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pt-BR" dirty="0" smtClean="0">
                <a:cs typeface="Times New Roman" pitchFamily="18" charset="0"/>
              </a:rPr>
              <a:t>			  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lang="pt-BR" baseline="-25000" dirty="0" smtClean="0">
                <a:cs typeface="Times New Roman" pitchFamily="18" charset="0"/>
              </a:rPr>
              <a:t>i</a:t>
            </a:r>
            <a:r>
              <a:rPr lang="pt-BR" dirty="0" smtClean="0">
                <a:cs typeface="Times New Roman" pitchFamily="18" charset="0"/>
              </a:rPr>
              <a:t> =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lang="pt-BR" dirty="0" smtClean="0">
                <a:cs typeface="Times New Roman" pitchFamily="18" charset="0"/>
              </a:rPr>
              <a:t> + </a:t>
            </a:r>
            <a:r>
              <a:rPr lang="pt-BR" dirty="0" err="1" smtClean="0">
                <a:cs typeface="Times New Roman" pitchFamily="18" charset="0"/>
              </a:rPr>
              <a:t>Ni</a:t>
            </a:r>
            <a:r>
              <a:rPr lang="pt-BR" dirty="0" smtClean="0">
                <a:cs typeface="Times New Roman" pitchFamily="18" charset="0"/>
              </a:rPr>
              <a:t>      e 	</a:t>
            </a:r>
            <a:r>
              <a:rPr lang="pt-BR" sz="2400" dirty="0" smtClean="0">
                <a:cs typeface="Times New Roman" pitchFamily="18" charset="0"/>
              </a:rPr>
              <a:t> </a:t>
            </a:r>
            <a:r>
              <a:rPr lang="pt-BR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</a:t>
            </a:r>
            <a:r>
              <a:rPr lang="pt-BR" sz="2400" baseline="-25000" dirty="0">
                <a:cs typeface="Times New Roman" pitchFamily="18" charset="0"/>
              </a:rPr>
              <a:t>i </a:t>
            </a:r>
            <a:r>
              <a:rPr lang="pt-BR" sz="2400" dirty="0">
                <a:cs typeface="Times New Roman" pitchFamily="18" charset="0"/>
              </a:rPr>
              <a:t>= </a:t>
            </a:r>
            <a:r>
              <a:rPr lang="pt-BR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</a:t>
            </a:r>
            <a:r>
              <a:rPr lang="pt-BR" sz="2400" dirty="0">
                <a:cs typeface="Times New Roman" pitchFamily="18" charset="0"/>
              </a:rPr>
              <a:t> + Vi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pt-BR" sz="2400" dirty="0">
                <a:cs typeface="Times New Roman" pitchFamily="18" charset="0"/>
              </a:rPr>
              <a:t> </a:t>
            </a:r>
          </a:p>
          <a:p>
            <a:pPr marL="2170113" lvl="4" indent="-341313">
              <a:lnSpc>
                <a:spcPct val="90000"/>
              </a:lnSpc>
              <a:buFont typeface="Wingdings" pitchFamily="2" charset="2"/>
              <a:buNone/>
            </a:pPr>
            <a:r>
              <a:rPr lang="pt-BR" sz="1600" dirty="0" err="1">
                <a:cs typeface="Times New Roman" pitchFamily="18" charset="0"/>
              </a:rPr>
              <a:t>Ni</a:t>
            </a:r>
            <a:r>
              <a:rPr lang="pt-BR" sz="1600" dirty="0">
                <a:cs typeface="Times New Roman" pitchFamily="18" charset="0"/>
              </a:rPr>
              <a:t> – número de colisões no local i;</a:t>
            </a:r>
          </a:p>
          <a:p>
            <a:pPr marL="2170113" lvl="4" indent="-341313">
              <a:lnSpc>
                <a:spcPct val="90000"/>
              </a:lnSpc>
              <a:buFont typeface="Wingdings" pitchFamily="2" charset="2"/>
              <a:buNone/>
            </a:pPr>
            <a:r>
              <a:rPr lang="pt-BR" sz="1600" dirty="0">
                <a:cs typeface="Times New Roman" pitchFamily="18" charset="0"/>
              </a:rPr>
              <a:t>Vi – volume tráfego no local i (em MEV ou MVK)</a:t>
            </a:r>
          </a:p>
          <a:p>
            <a:pPr marL="533400" indent="-533400">
              <a:lnSpc>
                <a:spcPct val="90000"/>
              </a:lnSpc>
            </a:pPr>
            <a:endParaRPr lang="pt-BR" sz="1600" dirty="0">
              <a:cs typeface="Times New Roman" pitchFamily="18" charset="0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71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6" name="Rectangle 4"/>
          <p:cNvSpPr>
            <a:spLocks noChangeArrowheads="1"/>
          </p:cNvSpPr>
          <p:nvPr/>
        </p:nvSpPr>
        <p:spPr bwMode="auto">
          <a:xfrm>
            <a:off x="2590800" y="4572000"/>
            <a:ext cx="27432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Método empírico de Bayes - EB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533400" indent="-533400"/>
            <a:r>
              <a:rPr lang="pt-BR" sz="2000" dirty="0">
                <a:cs typeface="Times New Roman" pitchFamily="18" charset="0"/>
              </a:rPr>
              <a:t>o local i será identificado como </a:t>
            </a:r>
            <a:r>
              <a:rPr lang="pt-BR" sz="2000" b="1" dirty="0">
                <a:solidFill>
                  <a:srgbClr val="FF9900"/>
                </a:solidFill>
                <a:cs typeface="Times New Roman" pitchFamily="18" charset="0"/>
              </a:rPr>
              <a:t>ponto crítico</a:t>
            </a:r>
            <a:r>
              <a:rPr lang="pt-BR" sz="2000" dirty="0">
                <a:cs typeface="Times New Roman" pitchFamily="18" charset="0"/>
              </a:rPr>
              <a:t> se existir uma probabilidade significante de que a taxa de acidentes desse local (</a:t>
            </a:r>
            <a:r>
              <a:rPr lang="pt-BR" sz="2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</a:t>
            </a:r>
            <a:r>
              <a:rPr lang="pt-BR" sz="2000" dirty="0">
                <a:cs typeface="Times New Roman" pitchFamily="18" charset="0"/>
              </a:rPr>
              <a:t>i’) seja superior a taxa de acidentes regional observada (</a:t>
            </a:r>
            <a:r>
              <a:rPr lang="pt-BR" sz="2000" dirty="0" err="1">
                <a:cs typeface="Times New Roman" pitchFamily="18" charset="0"/>
              </a:rPr>
              <a:t>Xr</a:t>
            </a:r>
            <a:r>
              <a:rPr lang="pt-BR" sz="2000" dirty="0">
                <a:cs typeface="Times New Roman" pitchFamily="18" charset="0"/>
              </a:rPr>
              <a:t>). </a:t>
            </a:r>
          </a:p>
          <a:p>
            <a:pPr marL="533400" indent="-533400"/>
            <a:endParaRPr lang="pt-BR" sz="2000" dirty="0">
              <a:cs typeface="Times New Roman" pitchFamily="18" charset="0"/>
            </a:endParaRPr>
          </a:p>
          <a:p>
            <a:pPr marL="533400" indent="-533400"/>
            <a:r>
              <a:rPr lang="pt-BR" sz="2000" dirty="0">
                <a:cs typeface="Times New Roman" pitchFamily="18" charset="0"/>
              </a:rPr>
              <a:t>Então, o local i é identificado como propenso a acidentes se:</a:t>
            </a:r>
          </a:p>
          <a:p>
            <a:pPr marL="533400" indent="-533400">
              <a:buFont typeface="Wingdings" pitchFamily="2" charset="2"/>
              <a:buNone/>
            </a:pPr>
            <a:r>
              <a:rPr lang="pt-BR" sz="2000" dirty="0">
                <a:cs typeface="Times New Roman" pitchFamily="18" charset="0"/>
              </a:rPr>
              <a:t>			</a:t>
            </a:r>
          </a:p>
          <a:p>
            <a:pPr marL="533400" indent="-533400">
              <a:buFont typeface="Wingdings" pitchFamily="2" charset="2"/>
              <a:buNone/>
            </a:pPr>
            <a:r>
              <a:rPr lang="pt-BR" sz="2000" dirty="0">
                <a:cs typeface="Times New Roman" pitchFamily="18" charset="0"/>
              </a:rPr>
              <a:t>			</a:t>
            </a:r>
            <a:endParaRPr lang="pt-BR" sz="2000" dirty="0" smtClean="0">
              <a:cs typeface="Times New Roman" pitchFamily="18" charset="0"/>
            </a:endParaRPr>
          </a:p>
          <a:p>
            <a:pPr marL="533400" indent="-533400">
              <a:buFont typeface="Wingdings" pitchFamily="2" charset="2"/>
              <a:buNone/>
            </a:pPr>
            <a:r>
              <a:rPr lang="pt-BR" sz="2000" dirty="0" smtClean="0">
                <a:cs typeface="Times New Roman" pitchFamily="18" charset="0"/>
              </a:rPr>
              <a:t>			     P</a:t>
            </a:r>
            <a:r>
              <a:rPr lang="pt-BR" sz="2000" dirty="0">
                <a:cs typeface="Times New Roman" pitchFamily="18" charset="0"/>
              </a:rPr>
              <a:t>(</a:t>
            </a:r>
            <a:r>
              <a:rPr lang="pt-BR" sz="2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</a:t>
            </a:r>
            <a:r>
              <a:rPr lang="pt-BR" sz="2000" dirty="0">
                <a:cs typeface="Times New Roman" pitchFamily="18" charset="0"/>
              </a:rPr>
              <a:t>i’ &gt; </a:t>
            </a:r>
            <a:r>
              <a:rPr lang="pt-BR" sz="2000" dirty="0" err="1">
                <a:cs typeface="Times New Roman" pitchFamily="18" charset="0"/>
              </a:rPr>
              <a:t>Xr</a:t>
            </a:r>
            <a:r>
              <a:rPr lang="pt-BR" sz="2000" dirty="0">
                <a:cs typeface="Times New Roman" pitchFamily="18" charset="0"/>
              </a:rPr>
              <a:t> / </a:t>
            </a:r>
            <a:r>
              <a:rPr lang="pt-BR" sz="2000" dirty="0" err="1">
                <a:cs typeface="Times New Roman" pitchFamily="18" charset="0"/>
              </a:rPr>
              <a:t>Ni</a:t>
            </a:r>
            <a:r>
              <a:rPr lang="pt-BR" sz="2000" dirty="0">
                <a:cs typeface="Times New Roman" pitchFamily="18" charset="0"/>
              </a:rPr>
              <a:t>, Vi) &gt; </a:t>
            </a:r>
            <a:r>
              <a:rPr lang="pt-BR" sz="2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</a:t>
            </a:r>
            <a:endParaRPr lang="pt-BR" sz="2000" dirty="0">
              <a:cs typeface="Times New Roman" pitchFamily="18" charset="0"/>
            </a:endParaRPr>
          </a:p>
          <a:p>
            <a:pPr marL="533400" indent="-533400">
              <a:buFont typeface="Wingdings" pitchFamily="2" charset="2"/>
              <a:buNone/>
            </a:pPr>
            <a:r>
              <a:rPr lang="pt-BR" sz="2000" dirty="0">
                <a:cs typeface="Times New Roman" pitchFamily="18" charset="0"/>
              </a:rPr>
              <a:t> </a:t>
            </a:r>
          </a:p>
          <a:p>
            <a:pPr marL="533400" indent="-533400">
              <a:buNone/>
            </a:pPr>
            <a:r>
              <a:rPr lang="pt-BR" sz="2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</a:t>
            </a:r>
            <a:r>
              <a:rPr lang="pt-BR" sz="2000" dirty="0">
                <a:cs typeface="Times New Roman" pitchFamily="18" charset="0"/>
              </a:rPr>
              <a:t> - nível de significância que desejamos (ex: 95%)</a:t>
            </a:r>
          </a:p>
          <a:p>
            <a:pPr marL="533400" indent="-533400"/>
            <a:endParaRPr lang="pt-BR" sz="2000" dirty="0">
              <a:cs typeface="Times New Roman" pitchFamily="18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72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Considerando que no centro de Porto Alegre se tem 100 interseções com número de acidentes conhecidos é possível obter a “distribuição inicial” que é o </a:t>
            </a:r>
            <a:r>
              <a:rPr lang="pt-BR" dirty="0" smtClean="0">
                <a:solidFill>
                  <a:schemeClr val="accent1"/>
                </a:solidFill>
              </a:rPr>
              <a:t>fonte de informação 1 </a:t>
            </a:r>
            <a:r>
              <a:rPr lang="pt-BR" dirty="0" smtClean="0"/>
              <a:t>e que representa o </a:t>
            </a:r>
            <a:r>
              <a:rPr lang="pt-BR" b="1" dirty="0" smtClean="0"/>
              <a:t>comportamento observado para interseções no centro de Porto Alegre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500034" y="4357694"/>
          <a:ext cx="2857520" cy="1597346"/>
        </p:xfrm>
        <a:graphic>
          <a:graphicData uri="http://schemas.openxmlformats.org/drawingml/2006/table">
            <a:tbl>
              <a:tblPr/>
              <a:tblGrid>
                <a:gridCol w="1102336"/>
                <a:gridCol w="1755184"/>
              </a:tblGrid>
              <a:tr h="7986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 dirty="0">
                          <a:latin typeface="Times New Roman"/>
                          <a:ea typeface="Times New Roman"/>
                        </a:rPr>
                        <a:t>Taxa de  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 dirty="0">
                          <a:latin typeface="Times New Roman"/>
                          <a:ea typeface="Times New Roman"/>
                        </a:rPr>
                        <a:t>Colisão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 dirty="0">
                          <a:latin typeface="Times New Roman"/>
                          <a:ea typeface="Times New Roman"/>
                        </a:rPr>
                        <a:t>(taxa)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 dirty="0">
                          <a:latin typeface="Times New Roman"/>
                          <a:ea typeface="Times New Roman"/>
                        </a:rPr>
                        <a:t>Quantidade 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 dirty="0">
                          <a:latin typeface="Times New Roman"/>
                          <a:ea typeface="Times New Roman"/>
                        </a:rPr>
                        <a:t>De </a:t>
                      </a:r>
                      <a:r>
                        <a:rPr lang="pt-BR" sz="1600" dirty="0" err="1">
                          <a:latin typeface="Times New Roman"/>
                          <a:ea typeface="Times New Roman"/>
                        </a:rPr>
                        <a:t>interseçoes</a:t>
                      </a:r>
                      <a:endParaRPr lang="pt-BR" sz="16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 dirty="0"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pt-BR" sz="1600" dirty="0" err="1">
                          <a:latin typeface="Times New Roman"/>
                          <a:ea typeface="Times New Roman"/>
                        </a:rPr>
                        <a:t>freq</a:t>
                      </a:r>
                      <a:r>
                        <a:rPr lang="pt-BR" sz="1600" dirty="0">
                          <a:latin typeface="Times New Roman"/>
                          <a:ea typeface="Times New Roman"/>
                        </a:rPr>
                        <a:t>) 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2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 dirty="0">
                          <a:latin typeface="Times New Roman"/>
                          <a:ea typeface="Times New Roman"/>
                        </a:rPr>
                        <a:t>0    – 0,2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 dirty="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2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>
                          <a:latin typeface="Times New Roman"/>
                          <a:ea typeface="Times New Roman"/>
                        </a:rPr>
                        <a:t>0,2 – 0,4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 dirty="0"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2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>
                          <a:latin typeface="Times New Roman"/>
                          <a:ea typeface="Times New Roman"/>
                        </a:rPr>
                        <a:t>0,4 – 0,6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 dirty="0">
                          <a:latin typeface="Times New Roman"/>
                          <a:ea typeface="Times New Roman"/>
                        </a:rPr>
                        <a:t>8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912833" name="AutoShape 1"/>
          <p:cNvSpPr>
            <a:spLocks noChangeArrowheads="1"/>
          </p:cNvSpPr>
          <p:nvPr/>
        </p:nvSpPr>
        <p:spPr bwMode="auto">
          <a:xfrm>
            <a:off x="4143372" y="5214950"/>
            <a:ext cx="274638" cy="549275"/>
          </a:xfrm>
          <a:prstGeom prst="rightArrow">
            <a:avLst>
              <a:gd name="adj1" fmla="val 50000"/>
              <a:gd name="adj2" fmla="val 25000"/>
            </a:avLst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4714876" y="4572008"/>
            <a:ext cx="3286148" cy="2071702"/>
            <a:chOff x="5904" y="9792"/>
            <a:chExt cx="3744" cy="2218"/>
          </a:xfrm>
        </p:grpSpPr>
        <p:sp>
          <p:nvSpPr>
            <p:cNvPr id="1912835" name="Line 3"/>
            <p:cNvSpPr>
              <a:spLocks noChangeShapeType="1"/>
            </p:cNvSpPr>
            <p:nvPr/>
          </p:nvSpPr>
          <p:spPr bwMode="auto">
            <a:xfrm flipV="1">
              <a:off x="6192" y="10080"/>
              <a:ext cx="0" cy="15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912836" name="Line 4"/>
            <p:cNvSpPr>
              <a:spLocks noChangeShapeType="1"/>
            </p:cNvSpPr>
            <p:nvPr/>
          </p:nvSpPr>
          <p:spPr bwMode="auto">
            <a:xfrm>
              <a:off x="6192" y="11664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912837" name="Text Box 5"/>
            <p:cNvSpPr txBox="1">
              <a:spLocks noChangeArrowheads="1"/>
            </p:cNvSpPr>
            <p:nvPr/>
          </p:nvSpPr>
          <p:spPr bwMode="auto">
            <a:xfrm>
              <a:off x="5904" y="9792"/>
              <a:ext cx="720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pt-BR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freq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912838" name="Text Box 6"/>
            <p:cNvSpPr txBox="1">
              <a:spLocks noChangeArrowheads="1"/>
            </p:cNvSpPr>
            <p:nvPr/>
          </p:nvSpPr>
          <p:spPr bwMode="auto">
            <a:xfrm>
              <a:off x="8928" y="11664"/>
              <a:ext cx="720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pt-BR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taxa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912839" name="Line 7"/>
            <p:cNvSpPr>
              <a:spLocks noChangeShapeType="1"/>
            </p:cNvSpPr>
            <p:nvPr/>
          </p:nvSpPr>
          <p:spPr bwMode="auto">
            <a:xfrm flipV="1">
              <a:off x="6768" y="11376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912840" name="Line 8"/>
            <p:cNvSpPr>
              <a:spLocks noChangeShapeType="1"/>
            </p:cNvSpPr>
            <p:nvPr/>
          </p:nvSpPr>
          <p:spPr bwMode="auto">
            <a:xfrm flipV="1">
              <a:off x="6942" y="11088"/>
              <a:ext cx="0" cy="5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912841" name="Line 9"/>
            <p:cNvSpPr>
              <a:spLocks noChangeShapeType="1"/>
            </p:cNvSpPr>
            <p:nvPr/>
          </p:nvSpPr>
          <p:spPr bwMode="auto">
            <a:xfrm flipV="1">
              <a:off x="7200" y="10641"/>
              <a:ext cx="0" cy="104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912842" name="Line 10"/>
            <p:cNvSpPr>
              <a:spLocks noChangeShapeType="1"/>
            </p:cNvSpPr>
            <p:nvPr/>
          </p:nvSpPr>
          <p:spPr bwMode="auto">
            <a:xfrm flipV="1">
              <a:off x="7464" y="11376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912843" name="Freeform 11"/>
            <p:cNvSpPr>
              <a:spLocks/>
            </p:cNvSpPr>
            <p:nvPr/>
          </p:nvSpPr>
          <p:spPr bwMode="auto">
            <a:xfrm>
              <a:off x="6624" y="10602"/>
              <a:ext cx="1296" cy="984"/>
            </a:xfrm>
            <a:custGeom>
              <a:avLst/>
              <a:gdLst/>
              <a:ahLst/>
              <a:cxnLst>
                <a:cxn ang="0">
                  <a:pos x="0" y="984"/>
                </a:cxn>
                <a:cxn ang="0">
                  <a:pos x="288" y="552"/>
                </a:cxn>
                <a:cxn ang="0">
                  <a:pos x="432" y="120"/>
                </a:cxn>
                <a:cxn ang="0">
                  <a:pos x="720" y="120"/>
                </a:cxn>
                <a:cxn ang="0">
                  <a:pos x="864" y="840"/>
                </a:cxn>
                <a:cxn ang="0">
                  <a:pos x="1296" y="984"/>
                </a:cxn>
              </a:cxnLst>
              <a:rect l="0" t="0" r="r" b="b"/>
              <a:pathLst>
                <a:path w="1296" h="984">
                  <a:moveTo>
                    <a:pt x="0" y="984"/>
                  </a:moveTo>
                  <a:cubicBezTo>
                    <a:pt x="108" y="840"/>
                    <a:pt x="216" y="696"/>
                    <a:pt x="288" y="552"/>
                  </a:cubicBezTo>
                  <a:cubicBezTo>
                    <a:pt x="360" y="408"/>
                    <a:pt x="360" y="192"/>
                    <a:pt x="432" y="120"/>
                  </a:cubicBezTo>
                  <a:cubicBezTo>
                    <a:pt x="504" y="48"/>
                    <a:pt x="648" y="0"/>
                    <a:pt x="720" y="120"/>
                  </a:cubicBezTo>
                  <a:cubicBezTo>
                    <a:pt x="792" y="240"/>
                    <a:pt x="768" y="696"/>
                    <a:pt x="864" y="840"/>
                  </a:cubicBezTo>
                  <a:cubicBezTo>
                    <a:pt x="960" y="984"/>
                    <a:pt x="1224" y="960"/>
                    <a:pt x="1296" y="984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912844" name="Line 12"/>
            <p:cNvSpPr>
              <a:spLocks noChangeShapeType="1"/>
            </p:cNvSpPr>
            <p:nvPr/>
          </p:nvSpPr>
          <p:spPr bwMode="auto">
            <a:xfrm flipV="1">
              <a:off x="7632" y="11232"/>
              <a:ext cx="144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912845" name="Text Box 13"/>
            <p:cNvSpPr txBox="1">
              <a:spLocks noChangeArrowheads="1"/>
            </p:cNvSpPr>
            <p:nvPr/>
          </p:nvSpPr>
          <p:spPr bwMode="auto">
            <a:xfrm>
              <a:off x="7776" y="10512"/>
              <a:ext cx="1440" cy="8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pt-BR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Aproximação de uma distribuicão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18" name="Espaço Reservado para Número de Slide 1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73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15328" cy="4873752"/>
          </a:xfrm>
        </p:spPr>
        <p:txBody>
          <a:bodyPr/>
          <a:lstStyle/>
          <a:p>
            <a:r>
              <a:rPr lang="pt-BR" dirty="0" smtClean="0"/>
              <a:t>A fonte de </a:t>
            </a:r>
            <a:r>
              <a:rPr lang="pt-BR" dirty="0" smtClean="0">
                <a:solidFill>
                  <a:schemeClr val="accent1"/>
                </a:solidFill>
              </a:rPr>
              <a:t>informação 2 </a:t>
            </a:r>
            <a:r>
              <a:rPr lang="pt-BR" dirty="0" smtClean="0"/>
              <a:t>é o numero de acidentes observado em uma determinada interseção em  estudo. </a:t>
            </a:r>
          </a:p>
          <a:p>
            <a:r>
              <a:rPr lang="pt-BR" dirty="0" smtClean="0"/>
              <a:t>Esse número é usado para obter a distribuição posterior que é a nossa </a:t>
            </a:r>
            <a:r>
              <a:rPr lang="pt-BR" b="1" dirty="0" smtClean="0"/>
              <a:t>melhor estimativa do que está realmente acontecendo na realidade neste local (comportamento esperado)</a:t>
            </a:r>
            <a:endParaRPr lang="pt-BR" dirty="0">
              <a:solidFill>
                <a:schemeClr val="accent1"/>
              </a:solidFill>
            </a:endParaRPr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57158" y="4429132"/>
            <a:ext cx="3286148" cy="2071702"/>
            <a:chOff x="5904" y="9792"/>
            <a:chExt cx="3744" cy="2218"/>
          </a:xfrm>
        </p:grpSpPr>
        <p:sp>
          <p:nvSpPr>
            <p:cNvPr id="1912835" name="Line 3"/>
            <p:cNvSpPr>
              <a:spLocks noChangeShapeType="1"/>
            </p:cNvSpPr>
            <p:nvPr/>
          </p:nvSpPr>
          <p:spPr bwMode="auto">
            <a:xfrm flipV="1">
              <a:off x="6192" y="10080"/>
              <a:ext cx="0" cy="15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912836" name="Line 4"/>
            <p:cNvSpPr>
              <a:spLocks noChangeShapeType="1"/>
            </p:cNvSpPr>
            <p:nvPr/>
          </p:nvSpPr>
          <p:spPr bwMode="auto">
            <a:xfrm>
              <a:off x="6192" y="11664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912837" name="Text Box 5"/>
            <p:cNvSpPr txBox="1">
              <a:spLocks noChangeArrowheads="1"/>
            </p:cNvSpPr>
            <p:nvPr/>
          </p:nvSpPr>
          <p:spPr bwMode="auto">
            <a:xfrm>
              <a:off x="5904" y="9792"/>
              <a:ext cx="720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pt-BR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freq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912838" name="Text Box 6"/>
            <p:cNvSpPr txBox="1">
              <a:spLocks noChangeArrowheads="1"/>
            </p:cNvSpPr>
            <p:nvPr/>
          </p:nvSpPr>
          <p:spPr bwMode="auto">
            <a:xfrm>
              <a:off x="8928" y="11664"/>
              <a:ext cx="720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pt-BR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taxa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912839" name="Line 7"/>
            <p:cNvSpPr>
              <a:spLocks noChangeShapeType="1"/>
            </p:cNvSpPr>
            <p:nvPr/>
          </p:nvSpPr>
          <p:spPr bwMode="auto">
            <a:xfrm flipV="1">
              <a:off x="6768" y="11376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912840" name="Line 8"/>
            <p:cNvSpPr>
              <a:spLocks noChangeShapeType="1"/>
            </p:cNvSpPr>
            <p:nvPr/>
          </p:nvSpPr>
          <p:spPr bwMode="auto">
            <a:xfrm flipV="1">
              <a:off x="6942" y="11088"/>
              <a:ext cx="0" cy="5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912841" name="Line 9"/>
            <p:cNvSpPr>
              <a:spLocks noChangeShapeType="1"/>
            </p:cNvSpPr>
            <p:nvPr/>
          </p:nvSpPr>
          <p:spPr bwMode="auto">
            <a:xfrm flipV="1">
              <a:off x="7200" y="10641"/>
              <a:ext cx="0" cy="104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912842" name="Line 10"/>
            <p:cNvSpPr>
              <a:spLocks noChangeShapeType="1"/>
            </p:cNvSpPr>
            <p:nvPr/>
          </p:nvSpPr>
          <p:spPr bwMode="auto">
            <a:xfrm flipV="1">
              <a:off x="7464" y="11376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912843" name="Freeform 11"/>
            <p:cNvSpPr>
              <a:spLocks/>
            </p:cNvSpPr>
            <p:nvPr/>
          </p:nvSpPr>
          <p:spPr bwMode="auto">
            <a:xfrm>
              <a:off x="6624" y="10602"/>
              <a:ext cx="1296" cy="984"/>
            </a:xfrm>
            <a:custGeom>
              <a:avLst/>
              <a:gdLst/>
              <a:ahLst/>
              <a:cxnLst>
                <a:cxn ang="0">
                  <a:pos x="0" y="984"/>
                </a:cxn>
                <a:cxn ang="0">
                  <a:pos x="288" y="552"/>
                </a:cxn>
                <a:cxn ang="0">
                  <a:pos x="432" y="120"/>
                </a:cxn>
                <a:cxn ang="0">
                  <a:pos x="720" y="120"/>
                </a:cxn>
                <a:cxn ang="0">
                  <a:pos x="864" y="840"/>
                </a:cxn>
                <a:cxn ang="0">
                  <a:pos x="1296" y="984"/>
                </a:cxn>
              </a:cxnLst>
              <a:rect l="0" t="0" r="r" b="b"/>
              <a:pathLst>
                <a:path w="1296" h="984">
                  <a:moveTo>
                    <a:pt x="0" y="984"/>
                  </a:moveTo>
                  <a:cubicBezTo>
                    <a:pt x="108" y="840"/>
                    <a:pt x="216" y="696"/>
                    <a:pt x="288" y="552"/>
                  </a:cubicBezTo>
                  <a:cubicBezTo>
                    <a:pt x="360" y="408"/>
                    <a:pt x="360" y="192"/>
                    <a:pt x="432" y="120"/>
                  </a:cubicBezTo>
                  <a:cubicBezTo>
                    <a:pt x="504" y="48"/>
                    <a:pt x="648" y="0"/>
                    <a:pt x="720" y="120"/>
                  </a:cubicBezTo>
                  <a:cubicBezTo>
                    <a:pt x="792" y="240"/>
                    <a:pt x="768" y="696"/>
                    <a:pt x="864" y="840"/>
                  </a:cubicBezTo>
                  <a:cubicBezTo>
                    <a:pt x="960" y="984"/>
                    <a:pt x="1224" y="960"/>
                    <a:pt x="1296" y="984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912844" name="Line 12"/>
            <p:cNvSpPr>
              <a:spLocks noChangeShapeType="1"/>
            </p:cNvSpPr>
            <p:nvPr/>
          </p:nvSpPr>
          <p:spPr bwMode="auto">
            <a:xfrm flipV="1">
              <a:off x="7632" y="11232"/>
              <a:ext cx="144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912845" name="Text Box 13"/>
            <p:cNvSpPr txBox="1">
              <a:spLocks noChangeArrowheads="1"/>
            </p:cNvSpPr>
            <p:nvPr/>
          </p:nvSpPr>
          <p:spPr bwMode="auto">
            <a:xfrm>
              <a:off x="7776" y="10512"/>
              <a:ext cx="1440" cy="8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pt-BR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Aproximação de uma distribuicão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18" name="Espaço Reservado para Número de Slide 1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74</a:t>
            </a:fld>
            <a:endParaRPr lang="pt-BR"/>
          </a:p>
        </p:txBody>
      </p:sp>
      <p:sp>
        <p:nvSpPr>
          <p:cNvPr id="1924109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pSp>
        <p:nvGrpSpPr>
          <p:cNvPr id="5" name="Group 1"/>
          <p:cNvGrpSpPr>
            <a:grpSpLocks/>
          </p:cNvGrpSpPr>
          <p:nvPr/>
        </p:nvGrpSpPr>
        <p:grpSpPr bwMode="auto">
          <a:xfrm>
            <a:off x="4572000" y="4643446"/>
            <a:ext cx="3556000" cy="1976441"/>
            <a:chOff x="2463" y="13248"/>
            <a:chExt cx="5601" cy="2326"/>
          </a:xfrm>
        </p:grpSpPr>
        <p:grpSp>
          <p:nvGrpSpPr>
            <p:cNvPr id="6" name="Group 8"/>
            <p:cNvGrpSpPr>
              <a:grpSpLocks/>
            </p:cNvGrpSpPr>
            <p:nvPr/>
          </p:nvGrpSpPr>
          <p:grpSpPr bwMode="auto">
            <a:xfrm>
              <a:off x="3888" y="13524"/>
              <a:ext cx="3024" cy="1584"/>
              <a:chOff x="2448" y="12972"/>
              <a:chExt cx="3024" cy="1584"/>
            </a:xfrm>
          </p:grpSpPr>
          <p:sp>
            <p:nvSpPr>
              <p:cNvPr id="1924108" name="Line 12"/>
              <p:cNvSpPr>
                <a:spLocks noChangeShapeType="1"/>
              </p:cNvSpPr>
              <p:nvPr/>
            </p:nvSpPr>
            <p:spPr bwMode="auto">
              <a:xfrm flipV="1">
                <a:off x="2448" y="12972"/>
                <a:ext cx="0" cy="158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1924107" name="Line 11"/>
              <p:cNvSpPr>
                <a:spLocks noChangeShapeType="1"/>
              </p:cNvSpPr>
              <p:nvPr/>
            </p:nvSpPr>
            <p:spPr bwMode="auto">
              <a:xfrm>
                <a:off x="2448" y="14544"/>
                <a:ext cx="302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1924106" name="Freeform 10"/>
              <p:cNvSpPr>
                <a:spLocks/>
              </p:cNvSpPr>
              <p:nvPr/>
            </p:nvSpPr>
            <p:spPr bwMode="auto">
              <a:xfrm>
                <a:off x="2730" y="13422"/>
                <a:ext cx="1296" cy="984"/>
              </a:xfrm>
              <a:custGeom>
                <a:avLst/>
                <a:gdLst/>
                <a:ahLst/>
                <a:cxnLst>
                  <a:cxn ang="0">
                    <a:pos x="0" y="984"/>
                  </a:cxn>
                  <a:cxn ang="0">
                    <a:pos x="288" y="552"/>
                  </a:cxn>
                  <a:cxn ang="0">
                    <a:pos x="432" y="120"/>
                  </a:cxn>
                  <a:cxn ang="0">
                    <a:pos x="720" y="120"/>
                  </a:cxn>
                  <a:cxn ang="0">
                    <a:pos x="864" y="840"/>
                  </a:cxn>
                  <a:cxn ang="0">
                    <a:pos x="1296" y="984"/>
                  </a:cxn>
                </a:cxnLst>
                <a:rect l="0" t="0" r="r" b="b"/>
                <a:pathLst>
                  <a:path w="1296" h="984">
                    <a:moveTo>
                      <a:pt x="0" y="984"/>
                    </a:moveTo>
                    <a:cubicBezTo>
                      <a:pt x="108" y="840"/>
                      <a:pt x="216" y="696"/>
                      <a:pt x="288" y="552"/>
                    </a:cubicBezTo>
                    <a:cubicBezTo>
                      <a:pt x="360" y="408"/>
                      <a:pt x="360" y="192"/>
                      <a:pt x="432" y="120"/>
                    </a:cubicBezTo>
                    <a:cubicBezTo>
                      <a:pt x="504" y="48"/>
                      <a:pt x="648" y="0"/>
                      <a:pt x="720" y="120"/>
                    </a:cubicBezTo>
                    <a:cubicBezTo>
                      <a:pt x="792" y="240"/>
                      <a:pt x="768" y="696"/>
                      <a:pt x="864" y="840"/>
                    </a:cubicBezTo>
                    <a:cubicBezTo>
                      <a:pt x="960" y="984"/>
                      <a:pt x="1224" y="960"/>
                      <a:pt x="1296" y="984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1924105" name="Freeform 9"/>
              <p:cNvSpPr>
                <a:spLocks/>
              </p:cNvSpPr>
              <p:nvPr/>
            </p:nvSpPr>
            <p:spPr bwMode="auto">
              <a:xfrm>
                <a:off x="3195" y="13416"/>
                <a:ext cx="1296" cy="984"/>
              </a:xfrm>
              <a:custGeom>
                <a:avLst/>
                <a:gdLst/>
                <a:ahLst/>
                <a:cxnLst>
                  <a:cxn ang="0">
                    <a:pos x="0" y="984"/>
                  </a:cxn>
                  <a:cxn ang="0">
                    <a:pos x="288" y="552"/>
                  </a:cxn>
                  <a:cxn ang="0">
                    <a:pos x="432" y="120"/>
                  </a:cxn>
                  <a:cxn ang="0">
                    <a:pos x="720" y="120"/>
                  </a:cxn>
                  <a:cxn ang="0">
                    <a:pos x="864" y="840"/>
                  </a:cxn>
                  <a:cxn ang="0">
                    <a:pos x="1296" y="984"/>
                  </a:cxn>
                </a:cxnLst>
                <a:rect l="0" t="0" r="r" b="b"/>
                <a:pathLst>
                  <a:path w="1296" h="984">
                    <a:moveTo>
                      <a:pt x="0" y="984"/>
                    </a:moveTo>
                    <a:cubicBezTo>
                      <a:pt x="108" y="840"/>
                      <a:pt x="216" y="696"/>
                      <a:pt x="288" y="552"/>
                    </a:cubicBezTo>
                    <a:cubicBezTo>
                      <a:pt x="360" y="408"/>
                      <a:pt x="360" y="192"/>
                      <a:pt x="432" y="120"/>
                    </a:cubicBezTo>
                    <a:cubicBezTo>
                      <a:pt x="504" y="48"/>
                      <a:pt x="648" y="0"/>
                      <a:pt x="720" y="120"/>
                    </a:cubicBezTo>
                    <a:cubicBezTo>
                      <a:pt x="792" y="240"/>
                      <a:pt x="768" y="696"/>
                      <a:pt x="864" y="840"/>
                    </a:cubicBezTo>
                    <a:cubicBezTo>
                      <a:pt x="960" y="984"/>
                      <a:pt x="1224" y="960"/>
                      <a:pt x="1296" y="984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</p:grpSp>
        <p:sp>
          <p:nvSpPr>
            <p:cNvPr id="1924103" name="Text Box 7"/>
            <p:cNvSpPr txBox="1">
              <a:spLocks noChangeArrowheads="1"/>
            </p:cNvSpPr>
            <p:nvPr/>
          </p:nvSpPr>
          <p:spPr bwMode="auto">
            <a:xfrm>
              <a:off x="2463" y="13899"/>
              <a:ext cx="1584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Dist. prévia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924102" name="Line 6"/>
            <p:cNvSpPr>
              <a:spLocks noChangeShapeType="1"/>
            </p:cNvSpPr>
            <p:nvPr/>
          </p:nvSpPr>
          <p:spPr bwMode="auto">
            <a:xfrm>
              <a:off x="3600" y="14112"/>
              <a:ext cx="864" cy="14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924101" name="Text Box 5"/>
            <p:cNvSpPr txBox="1">
              <a:spLocks noChangeArrowheads="1"/>
            </p:cNvSpPr>
            <p:nvPr/>
          </p:nvSpPr>
          <p:spPr bwMode="auto">
            <a:xfrm>
              <a:off x="5904" y="13392"/>
              <a:ext cx="1584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Dist. posterior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924100" name="Line 4"/>
            <p:cNvSpPr>
              <a:spLocks noChangeShapeType="1"/>
            </p:cNvSpPr>
            <p:nvPr/>
          </p:nvSpPr>
          <p:spPr bwMode="auto">
            <a:xfrm flipV="1">
              <a:off x="5472" y="13680"/>
              <a:ext cx="43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924099" name="Text Box 3"/>
            <p:cNvSpPr txBox="1">
              <a:spLocks noChangeArrowheads="1"/>
            </p:cNvSpPr>
            <p:nvPr/>
          </p:nvSpPr>
          <p:spPr bwMode="auto">
            <a:xfrm>
              <a:off x="3600" y="13248"/>
              <a:ext cx="864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freq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924098" name="Text Box 2"/>
            <p:cNvSpPr txBox="1">
              <a:spLocks noChangeArrowheads="1"/>
            </p:cNvSpPr>
            <p:nvPr/>
          </p:nvSpPr>
          <p:spPr bwMode="auto">
            <a:xfrm>
              <a:off x="6480" y="15120"/>
              <a:ext cx="1584" cy="4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Taxa colisões</a:t>
              </a:r>
              <a:endPara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33" name="AutoShape 1"/>
          <p:cNvSpPr>
            <a:spLocks noChangeArrowheads="1"/>
          </p:cNvSpPr>
          <p:nvPr/>
        </p:nvSpPr>
        <p:spPr bwMode="auto">
          <a:xfrm>
            <a:off x="3857620" y="5214950"/>
            <a:ext cx="274638" cy="549275"/>
          </a:xfrm>
          <a:prstGeom prst="rightArrow">
            <a:avLst>
              <a:gd name="adj1" fmla="val 50000"/>
              <a:gd name="adj2" fmla="val 25000"/>
            </a:avLst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Identificação de Pontos Críticos</a:t>
            </a:r>
            <a:endParaRPr lang="pt-BR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1143000" y="2590800"/>
            <a:ext cx="73914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Char char="•"/>
            </a:pPr>
            <a:r>
              <a:rPr lang="pt-BR" sz="2800" dirty="0">
                <a:cs typeface="Times New Roman" pitchFamily="18" charset="0"/>
              </a:rPr>
              <a:t> É uma etapa fundamental para que não sejam desperdiçados tempo e recursos </a:t>
            </a:r>
            <a:r>
              <a:rPr lang="pt-BR" sz="2800" dirty="0" smtClean="0">
                <a:cs typeface="Times New Roman" pitchFamily="18" charset="0"/>
              </a:rPr>
              <a:t>financeiros</a:t>
            </a:r>
            <a:endParaRPr lang="pt-BR" sz="2800" dirty="0">
              <a:cs typeface="Times New Roman" pitchFamily="18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8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Identificação de Pontos Críticos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571472" y="2285992"/>
            <a:ext cx="8186766" cy="3400436"/>
          </a:xfrm>
        </p:spPr>
        <p:txBody>
          <a:bodyPr>
            <a:normAutofit/>
          </a:bodyPr>
          <a:lstStyle/>
          <a:p>
            <a:r>
              <a:rPr lang="pt-BR" sz="3600" dirty="0" smtClean="0"/>
              <a:t>Que dados usar????</a:t>
            </a:r>
          </a:p>
          <a:p>
            <a:pPr lvl="1"/>
            <a:r>
              <a:rPr lang="pt-BR" sz="3200" dirty="0" smtClean="0"/>
              <a:t>Ocorrência de acidentes</a:t>
            </a:r>
          </a:p>
          <a:p>
            <a:pPr lvl="1"/>
            <a:r>
              <a:rPr lang="pt-BR" sz="3200" dirty="0" smtClean="0"/>
              <a:t>Taxa de acidentes</a:t>
            </a:r>
            <a:endParaRPr lang="pt-BR" sz="32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7530F6-2649-4730-B24C-E15BD8E0F100}" type="slidenum">
              <a:rPr lang="pt-BR" smtClean="0"/>
              <a:pPr/>
              <a:t>9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Balcão Envidraçado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1511</TotalTime>
  <Words>2922</Words>
  <Application>Microsoft Office PowerPoint</Application>
  <PresentationFormat>Apresentação na tela (4:3)</PresentationFormat>
  <Paragraphs>709</Paragraphs>
  <Slides>74</Slides>
  <Notes>51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3</vt:i4>
      </vt:variant>
      <vt:variant>
        <vt:lpstr>Títulos de slides</vt:lpstr>
      </vt:variant>
      <vt:variant>
        <vt:i4>74</vt:i4>
      </vt:variant>
    </vt:vector>
  </HeadingPairs>
  <TitlesOfParts>
    <vt:vector size="78" baseType="lpstr">
      <vt:lpstr>Balcão Envidraçado</vt:lpstr>
      <vt:lpstr>Equation</vt:lpstr>
      <vt:lpstr>Gráfico</vt:lpstr>
      <vt:lpstr>Microsoft Equation 3.0</vt:lpstr>
      <vt:lpstr>Segurança Viária</vt:lpstr>
      <vt:lpstr>Slide 2</vt:lpstr>
      <vt:lpstr>Ocorrência dos Acidentes</vt:lpstr>
      <vt:lpstr>Ocorrência dos Acidentes</vt:lpstr>
      <vt:lpstr>Programas Reativos</vt:lpstr>
      <vt:lpstr>Como gerenciar Segurança Viária</vt:lpstr>
      <vt:lpstr>Tratamento de Pontos críticos </vt:lpstr>
      <vt:lpstr>Identificação de Pontos Críticos</vt:lpstr>
      <vt:lpstr>Identificação de Pontos Críticos</vt:lpstr>
      <vt:lpstr>Identificação de Pontos Críticos</vt:lpstr>
      <vt:lpstr>Identificação de Pontos Críticos</vt:lpstr>
      <vt:lpstr>Taxa de acidentes</vt:lpstr>
      <vt:lpstr>Cálculo do MVE - milhões de veículos entrantes</vt:lpstr>
      <vt:lpstr> Cálculo do MVK - milhões de veículos quilometro</vt:lpstr>
      <vt:lpstr>Taxa de Acidentes</vt:lpstr>
      <vt:lpstr>Taxa de Acidentes</vt:lpstr>
      <vt:lpstr>Qual a solução? </vt:lpstr>
      <vt:lpstr>Taxa de Acidentes</vt:lpstr>
      <vt:lpstr>Taxa de acidentes equivalentes</vt:lpstr>
      <vt:lpstr>Identificação de Pontos Críticos</vt:lpstr>
      <vt:lpstr>Recapitulando....</vt:lpstr>
      <vt:lpstr>“normal é...”</vt:lpstr>
      <vt:lpstr>Que locais podem ser considerados perigosos?</vt:lpstr>
      <vt:lpstr>Ocorrência dos Acidentes</vt:lpstr>
      <vt:lpstr>sinteticamente...</vt:lpstr>
      <vt:lpstr>Como identificar Pontos Críticos?</vt:lpstr>
      <vt:lpstr>Slide 27</vt:lpstr>
      <vt:lpstr>Acidentes Esperados  X  Acidentes Observados </vt:lpstr>
      <vt:lpstr>Acidentes Esperados  X  Acidentes Observados </vt:lpstr>
      <vt:lpstr>Como identificar o número esperado de acidentes?</vt:lpstr>
      <vt:lpstr>Métodos de Identificação de “Pontos Críticos”</vt:lpstr>
      <vt:lpstr>Método do Intervalo de Confiança</vt:lpstr>
      <vt:lpstr>Método do Intervalo de Confiança</vt:lpstr>
      <vt:lpstr>Método do Intervalo de Confiança</vt:lpstr>
      <vt:lpstr>Métodos de Identificação de “Pontos Críticos”</vt:lpstr>
      <vt:lpstr>Método do Controle de Qualidade da Taxa – CQT (THE RATE QUALITY CONTROL METHOD)</vt:lpstr>
      <vt:lpstr>Método do Controle de Qualidade da Taxa – CQT (THE RATE QUALITY CONTROL METHOD)</vt:lpstr>
      <vt:lpstr>Método do Controle de Qualidade da Taxa – CQT (THE RATE QUALITY CONTROL METHOD)</vt:lpstr>
      <vt:lpstr>Método do Controle de Qualidade da Taxa – CQT (THE RATE QUALITY CONTROL METHOD)</vt:lpstr>
      <vt:lpstr>Método do Controle de Qualidade da Taxa - CQT</vt:lpstr>
      <vt:lpstr>Método do Controle de Qualidade da Taxa - CQT</vt:lpstr>
      <vt:lpstr>Método do Controle de Qualidade da Taxa - CQT</vt:lpstr>
      <vt:lpstr>Método do Controle de Qualidade da Taxa - CQT</vt:lpstr>
      <vt:lpstr>Ranqueamento de Ptos Críticos</vt:lpstr>
      <vt:lpstr>Ranqueamento de Ptos Críticos</vt:lpstr>
      <vt:lpstr>Método do Controle de Qualidade da Taxa - CQT</vt:lpstr>
      <vt:lpstr>Métodos de Identificação de “Pontos Críticos”</vt:lpstr>
      <vt:lpstr>Critério da medida tripla</vt:lpstr>
      <vt:lpstr>Critério da medida tripla</vt:lpstr>
      <vt:lpstr>Critério da medida tripla</vt:lpstr>
      <vt:lpstr>Critério da medida tripla</vt:lpstr>
      <vt:lpstr>Critério da medida tripla</vt:lpstr>
      <vt:lpstr>Métodos de Identificação de “Pontos Críticos”</vt:lpstr>
      <vt:lpstr>Método empírico de Bayes - EB</vt:lpstr>
      <vt:lpstr>Método empírico de Bayes - EB</vt:lpstr>
      <vt:lpstr>Método empírico de Bayes - EB</vt:lpstr>
      <vt:lpstr>Fenômeno de regressão à média - FRM</vt:lpstr>
      <vt:lpstr>Método empírico de Bayes - EB</vt:lpstr>
      <vt:lpstr>Método empírico de Bayes - EB</vt:lpstr>
      <vt:lpstr>Método empírico de Bayes - EB</vt:lpstr>
      <vt:lpstr>Método empírico de Bayes - EB</vt:lpstr>
      <vt:lpstr>Método empírico de Bayes - EB</vt:lpstr>
      <vt:lpstr>Método empírico de Bayes - EB</vt:lpstr>
      <vt:lpstr>Método empírico de Bayes - EB</vt:lpstr>
      <vt:lpstr>Método empírico de Bayes - EB</vt:lpstr>
      <vt:lpstr>Método empírico de Bayes - EB</vt:lpstr>
      <vt:lpstr>Método empírico de Bayes - EB</vt:lpstr>
      <vt:lpstr>Método empírico de Bayes - EB</vt:lpstr>
      <vt:lpstr>Método empírico de Bayes - EB</vt:lpstr>
      <vt:lpstr>Método empírico de Bayes - EB</vt:lpstr>
      <vt:lpstr>Método empírico de Bayes - EB</vt:lpstr>
      <vt:lpstr>Método empírico de Bayes - EB</vt:lpstr>
      <vt:lpstr>Exemplo</vt:lpstr>
      <vt:lpstr>Exemplo</vt:lpstr>
    </vt:vector>
  </TitlesOfParts>
  <Company>UFRGS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piti</dc:creator>
  <cp:lastModifiedBy>piti</cp:lastModifiedBy>
  <cp:revision>308</cp:revision>
  <dcterms:created xsi:type="dcterms:W3CDTF">2008-10-15T20:09:49Z</dcterms:created>
  <dcterms:modified xsi:type="dcterms:W3CDTF">2010-04-12T12:37:50Z</dcterms:modified>
</cp:coreProperties>
</file>