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1"/>
  </p:sldMasterIdLst>
  <p:notesMasterIdLst>
    <p:notesMasterId r:id="rId22"/>
  </p:notesMasterIdLst>
  <p:handoutMasterIdLst>
    <p:handoutMasterId r:id="rId23"/>
  </p:handoutMasterIdLst>
  <p:sldIdLst>
    <p:sldId id="256" r:id="rId2"/>
    <p:sldId id="291" r:id="rId3"/>
    <p:sldId id="293" r:id="rId4"/>
    <p:sldId id="314" r:id="rId5"/>
    <p:sldId id="315" r:id="rId6"/>
    <p:sldId id="301" r:id="rId7"/>
    <p:sldId id="303" r:id="rId8"/>
    <p:sldId id="304" r:id="rId9"/>
    <p:sldId id="306" r:id="rId10"/>
    <p:sldId id="307" r:id="rId11"/>
    <p:sldId id="308" r:id="rId12"/>
    <p:sldId id="320" r:id="rId13"/>
    <p:sldId id="318" r:id="rId14"/>
    <p:sldId id="325" r:id="rId15"/>
    <p:sldId id="310" r:id="rId16"/>
    <p:sldId id="319" r:id="rId17"/>
    <p:sldId id="321" r:id="rId18"/>
    <p:sldId id="322" r:id="rId19"/>
    <p:sldId id="323" r:id="rId20"/>
    <p:sldId id="324" r:id="rId21"/>
  </p:sldIdLst>
  <p:sldSz cx="9144000" cy="6858000" type="screen4x3"/>
  <p:notesSz cx="6858000" cy="9144000"/>
  <p:defaultTextStyle>
    <a:defPPr>
      <a:defRPr lang="pt-BR"/>
    </a:defPPr>
    <a:lvl1pPr algn="l" rtl="0" eaLnBrk="0" fontAlgn="base" hangingPunct="0">
      <a:spcBef>
        <a:spcPct val="50000"/>
      </a:spcBef>
      <a:spcAft>
        <a:spcPct val="0"/>
      </a:spcAft>
      <a:defRPr kern="1200">
        <a:solidFill>
          <a:schemeClr val="bg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kern="1200">
        <a:solidFill>
          <a:schemeClr val="bg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kern="1200">
        <a:solidFill>
          <a:schemeClr val="bg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kern="1200">
        <a:solidFill>
          <a:schemeClr val="bg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kern="1200">
        <a:solidFill>
          <a:schemeClr val="bg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FFCC00"/>
    <a:srgbClr val="3333FF"/>
    <a:srgbClr val="FFCC99"/>
    <a:srgbClr val="CCECFF"/>
    <a:srgbClr val="66FFFF"/>
    <a:srgbClr val="FFFFCC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529" autoAdjust="0"/>
    <p:restoredTop sz="94636" autoAdjust="0"/>
  </p:normalViewPr>
  <p:slideViewPr>
    <p:cSldViewPr>
      <p:cViewPr varScale="1">
        <p:scale>
          <a:sx n="87" d="100"/>
          <a:sy n="87" d="100"/>
        </p:scale>
        <p:origin x="-1152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407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51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945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945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945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E7193DF5-3C08-4E9F-A882-DBC3F538251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408890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60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6553513C-3B60-45C2-8616-18EFE8836FB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7003637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553513C-3B60-45C2-8616-18EFE8836FBE}" type="slidenum">
              <a:rPr lang="pt-BR" smtClean="0"/>
              <a:pPr>
                <a:defRPr/>
              </a:pPr>
              <a:t>11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532254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topo_pro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413" y="228600"/>
            <a:ext cx="8229600" cy="903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3" descr="barra_lop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9250" y="1123950"/>
            <a:ext cx="2163763" cy="542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Line 9"/>
          <p:cNvSpPr>
            <a:spLocks noChangeShapeType="1"/>
          </p:cNvSpPr>
          <p:nvPr/>
        </p:nvSpPr>
        <p:spPr bwMode="auto">
          <a:xfrm>
            <a:off x="633413" y="228600"/>
            <a:ext cx="0" cy="647700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7" name="Line 10"/>
          <p:cNvSpPr>
            <a:spLocks noChangeShapeType="1"/>
          </p:cNvSpPr>
          <p:nvPr/>
        </p:nvSpPr>
        <p:spPr bwMode="auto">
          <a:xfrm>
            <a:off x="8863013" y="228600"/>
            <a:ext cx="0" cy="647700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8" name="Line 11"/>
          <p:cNvSpPr>
            <a:spLocks noChangeShapeType="1"/>
          </p:cNvSpPr>
          <p:nvPr/>
        </p:nvSpPr>
        <p:spPr bwMode="auto">
          <a:xfrm>
            <a:off x="633413" y="228600"/>
            <a:ext cx="8229600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798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703263" y="2286000"/>
            <a:ext cx="7737475" cy="1143000"/>
          </a:xfrm>
        </p:spPr>
        <p:txBody>
          <a:bodyPr/>
          <a:lstStyle>
            <a:lvl1pPr algn="ctr"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798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406525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dt" sz="half" idx="10"/>
          </p:nvPr>
        </p:nvSpPr>
        <p:spPr>
          <a:xfrm>
            <a:off x="703263" y="6248400"/>
            <a:ext cx="189865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" name="Rectangle 7"/>
          <p:cNvSpPr>
            <a:spLocks noGrp="1" noChangeArrowheads="1"/>
          </p:cNvSpPr>
          <p:nvPr>
            <p:ph type="ftr" sz="quarter" idx="11"/>
          </p:nvPr>
        </p:nvSpPr>
        <p:spPr>
          <a:xfrm>
            <a:off x="3165475" y="6248400"/>
            <a:ext cx="281305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1" name="Rectangle 8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42088" y="6248400"/>
            <a:ext cx="189865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D5B8E4-C09B-47F0-8463-7A6A35AB27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721602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/>
              <a:t>Christine T.  Nodari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77698B-1795-4B9F-8BED-F96182828DC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157033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415088" y="304800"/>
            <a:ext cx="2043112" cy="5791200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280988" y="304800"/>
            <a:ext cx="5981700" cy="5791200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/>
              <a:t>Christine T.  Nodari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2F1674-6F42-479D-8DE6-7F0199394F3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57878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/>
              <a:t>Christine T.  Nodari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F72B2C-8A5D-4B90-BDF4-084F7663E93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195175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/>
              <a:t>Christine T.  Nodari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6D78A6-74CA-49CC-8B20-4835FA661E1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08835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280988" y="1524000"/>
            <a:ext cx="4011612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445000" y="1524000"/>
            <a:ext cx="40132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/>
              <a:t>Christine T.  Nodari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438228-EAFA-4AED-95CF-4CC42BF2250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86581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/>
              <a:t>Christine T.  Nodari</a:t>
            </a:r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248818-FFD0-496D-B17D-579278524FA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49968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/>
              <a:t>Christine T.  Nodari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E9F134-076E-4FD0-B57B-58ED1657371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583546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/>
              <a:t>Christine T.  Nodari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DB386F-8EEE-491C-A688-8A188D7A67A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776282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/>
              <a:t>Christine T.  Nodari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58F04F-12AE-4E87-A91A-91408D35E39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05173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/>
              <a:t>Christine T.  Nodari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1CE9C1-865A-4479-B591-579C0000502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81217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8229600" y="0"/>
            <a:ext cx="914400" cy="6858000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228600"/>
            <a:ext cx="9144000" cy="762000"/>
          </a:xfrm>
          <a:prstGeom prst="rect">
            <a:avLst/>
          </a:prstGeom>
          <a:solidFill>
            <a:srgbClr val="FF99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280988" y="304800"/>
            <a:ext cx="74041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280988" y="1524000"/>
            <a:ext cx="8177212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78854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8855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4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pt-BR"/>
              <a:t>Christine T.  Nodari</a:t>
            </a:r>
          </a:p>
        </p:txBody>
      </p:sp>
      <p:sp>
        <p:nvSpPr>
          <p:cNvPr id="78856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298B2287-FDCE-4ED4-B274-1160F9DE9D7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pic>
        <p:nvPicPr>
          <p:cNvPr id="1033" name="Picture 9" descr="loglastr_ft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9775" y="6510338"/>
            <a:ext cx="774700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32" r:id="rId1"/>
    <p:sldLayoutId id="2147483822" r:id="rId2"/>
    <p:sldLayoutId id="2147483823" r:id="rId3"/>
    <p:sldLayoutId id="2147483824" r:id="rId4"/>
    <p:sldLayoutId id="2147483825" r:id="rId5"/>
    <p:sldLayoutId id="2147483826" r:id="rId6"/>
    <p:sldLayoutId id="2147483827" r:id="rId7"/>
    <p:sldLayoutId id="2147483828" r:id="rId8"/>
    <p:sldLayoutId id="2147483829" r:id="rId9"/>
    <p:sldLayoutId id="2147483830" r:id="rId10"/>
    <p:sldLayoutId id="2147483831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9900"/>
        </a:buClr>
        <a:buFont typeface="Wingdings" pitchFamily="2" charset="2"/>
        <a:buChar char="§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•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-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bg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bg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bg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bg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fld id="{746E0437-C4FB-4C1F-8886-A05118A6C515}" type="slidenum">
              <a:rPr lang="pt-BR" smtClean="0">
                <a:solidFill>
                  <a:schemeClr val="tx1"/>
                </a:solidFill>
              </a:rPr>
              <a:pPr/>
              <a:t>1</a:t>
            </a:fld>
            <a:endParaRPr lang="pt-BR" smtClean="0">
              <a:solidFill>
                <a:schemeClr val="tx1"/>
              </a:solidFill>
            </a:endParaRPr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pt-BR" b="1" smtClean="0"/>
              <a:t>Transporte Público Urbano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4213" y="3886200"/>
            <a:ext cx="7632700" cy="1752600"/>
          </a:xfrm>
        </p:spPr>
        <p:txBody>
          <a:bodyPr/>
          <a:lstStyle/>
          <a:p>
            <a:r>
              <a:rPr lang="pt-BR" sz="4000" dirty="0" smtClean="0"/>
              <a:t>Planejamento de Linhas</a:t>
            </a:r>
          </a:p>
          <a:p>
            <a:r>
              <a:rPr lang="pt-BR" sz="4000" dirty="0" smtClean="0"/>
              <a:t>- Pesquisas -</a:t>
            </a:r>
            <a:endParaRPr lang="pt-BR" sz="4000" dirty="0" smtClean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411760" y="6093296"/>
            <a:ext cx="4432647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bg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bg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bg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bg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r>
              <a:rPr lang="pt-BR" dirty="0" smtClean="0">
                <a:solidFill>
                  <a:schemeClr val="tx1"/>
                </a:solidFill>
              </a:rPr>
              <a:t>Agradecimentos a prof.ª Christine T.  </a:t>
            </a:r>
            <a:r>
              <a:rPr lang="pt-BR" dirty="0" err="1" smtClean="0">
                <a:solidFill>
                  <a:schemeClr val="tx1"/>
                </a:solidFill>
              </a:rPr>
              <a:t>Nodari</a:t>
            </a:r>
            <a:r>
              <a:rPr lang="pt-BR" dirty="0" smtClean="0">
                <a:solidFill>
                  <a:schemeClr val="tx1"/>
                </a:solidFill>
              </a:rPr>
              <a:t> pela estruturação dos slides.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Fases do planejamento</a:t>
            </a:r>
          </a:p>
        </p:txBody>
      </p:sp>
      <p:sp>
        <p:nvSpPr>
          <p:cNvPr id="13315" name="Espaço Reservado para Rodapé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bg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bg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bg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bg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r>
              <a:rPr lang="pt-BR" smtClean="0">
                <a:solidFill>
                  <a:schemeClr val="tx1"/>
                </a:solidFill>
              </a:rPr>
              <a:t>Christine T.  Nodari</a:t>
            </a:r>
          </a:p>
        </p:txBody>
      </p:sp>
      <p:sp>
        <p:nvSpPr>
          <p:cNvPr id="13316" name="Espaço Reservado para Número de Slide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bg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bg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bg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bg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fld id="{597C6F82-61B6-4E59-920E-DDC5DAA72CF1}" type="slidenum">
              <a:rPr lang="pt-BR" smtClean="0">
                <a:solidFill>
                  <a:schemeClr val="tx1"/>
                </a:solidFill>
              </a:rPr>
              <a:pPr/>
              <a:t>10</a:t>
            </a:fld>
            <a:endParaRPr lang="pt-BR" smtClean="0">
              <a:solidFill>
                <a:schemeClr val="tx1"/>
              </a:solidFill>
            </a:endParaRPr>
          </a:p>
        </p:txBody>
      </p:sp>
      <p:pic>
        <p:nvPicPr>
          <p:cNvPr id="13317" name="Picture 6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71500" y="857250"/>
            <a:ext cx="6500813" cy="5786438"/>
          </a:xfrm>
          <a:noFill/>
        </p:spPr>
      </p:pic>
      <p:sp>
        <p:nvSpPr>
          <p:cNvPr id="5" name="Elipse 4"/>
          <p:cNvSpPr/>
          <p:nvPr/>
        </p:nvSpPr>
        <p:spPr bwMode="auto">
          <a:xfrm>
            <a:off x="611560" y="1844824"/>
            <a:ext cx="3312368" cy="360040"/>
          </a:xfrm>
          <a:prstGeom prst="ellipse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legacyPerspectiveTopRight"/>
            <a:lightRig rig="legacyFlat3" dir="b"/>
          </a:scene3d>
          <a:sp3d prstMaterial="legacyMatte">
            <a:extrusionClr>
              <a:srgbClr val="FF9900"/>
            </a:extrusionClr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</a:endParaRPr>
          </a:p>
        </p:txBody>
      </p:sp>
      <p:sp>
        <p:nvSpPr>
          <p:cNvPr id="7" name="Elipse 6"/>
          <p:cNvSpPr/>
          <p:nvPr/>
        </p:nvSpPr>
        <p:spPr bwMode="auto">
          <a:xfrm>
            <a:off x="1259632" y="1574864"/>
            <a:ext cx="5760640" cy="1260000"/>
          </a:xfrm>
          <a:prstGeom prst="ellips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6607474" y="2401638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>
                <a:solidFill>
                  <a:srgbClr val="FF0000"/>
                </a:solidFill>
              </a:rPr>
              <a:t>PESQUISAS</a:t>
            </a:r>
            <a:endParaRPr lang="pt-BR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ítulo 1"/>
          <p:cNvSpPr>
            <a:spLocks noGrp="1"/>
          </p:cNvSpPr>
          <p:nvPr>
            <p:ph type="title"/>
          </p:nvPr>
        </p:nvSpPr>
        <p:spPr>
          <a:xfrm>
            <a:off x="357188" y="285750"/>
            <a:ext cx="7404100" cy="609600"/>
          </a:xfrm>
        </p:spPr>
        <p:txBody>
          <a:bodyPr/>
          <a:lstStyle/>
          <a:p>
            <a:r>
              <a:rPr lang="pt-BR" smtClean="0"/>
              <a:t>Informações  básicas</a:t>
            </a:r>
          </a:p>
        </p:txBody>
      </p:sp>
      <p:sp>
        <p:nvSpPr>
          <p:cNvPr id="14339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400" dirty="0" smtClean="0"/>
              <a:t>Tipos:</a:t>
            </a:r>
          </a:p>
          <a:p>
            <a:pPr lvl="1"/>
            <a:r>
              <a:rPr lang="pt-BR" sz="2000" dirty="0" smtClean="0"/>
              <a:t>Dados estatísticos existentes</a:t>
            </a:r>
          </a:p>
          <a:p>
            <a:pPr lvl="1"/>
            <a:r>
              <a:rPr lang="pt-BR" sz="2000" dirty="0" smtClean="0"/>
              <a:t>Levantamentos em campo</a:t>
            </a:r>
          </a:p>
          <a:p>
            <a:endParaRPr lang="pt-BR" sz="2400" dirty="0" smtClean="0"/>
          </a:p>
          <a:p>
            <a:r>
              <a:rPr lang="pt-BR" sz="2400" dirty="0" smtClean="0"/>
              <a:t>Informações bá</a:t>
            </a:r>
            <a:r>
              <a:rPr lang="pt-BR" sz="2200" dirty="0" smtClean="0"/>
              <a:t>sicas para o planejamento de TPU</a:t>
            </a:r>
          </a:p>
          <a:p>
            <a:pPr lvl="1"/>
            <a:r>
              <a:rPr lang="pt-BR" sz="1600" dirty="0" smtClean="0"/>
              <a:t>População </a:t>
            </a:r>
          </a:p>
          <a:p>
            <a:pPr lvl="1"/>
            <a:r>
              <a:rPr lang="pt-BR" sz="1600" dirty="0" smtClean="0"/>
              <a:t>Uso do solo</a:t>
            </a:r>
          </a:p>
          <a:p>
            <a:pPr lvl="1"/>
            <a:r>
              <a:rPr lang="pt-BR" sz="1600" dirty="0" smtClean="0"/>
              <a:t>Índice de mobilidade (viagens/habitantes/dia)   </a:t>
            </a:r>
          </a:p>
          <a:p>
            <a:pPr lvl="1"/>
            <a:r>
              <a:rPr lang="pt-BR" sz="1600" dirty="0" smtClean="0"/>
              <a:t>Índice de motorização (habitantes/automóvel)</a:t>
            </a:r>
          </a:p>
          <a:p>
            <a:pPr lvl="1"/>
            <a:r>
              <a:rPr lang="pt-BR" sz="1600" dirty="0" smtClean="0"/>
              <a:t>Origem, destino e motivo de viagens </a:t>
            </a:r>
          </a:p>
          <a:p>
            <a:pPr lvl="1"/>
            <a:r>
              <a:rPr lang="pt-BR" sz="1600" dirty="0" smtClean="0"/>
              <a:t>Demanda existe</a:t>
            </a:r>
          </a:p>
          <a:p>
            <a:pPr lvl="1"/>
            <a:r>
              <a:rPr lang="pt-BR" sz="1600" dirty="0" smtClean="0"/>
              <a:t>Malha viária disponível</a:t>
            </a:r>
          </a:p>
          <a:p>
            <a:pPr lvl="1"/>
            <a:r>
              <a:rPr lang="pt-BR" sz="1600" dirty="0" smtClean="0"/>
              <a:t>Tempos de deslocamento</a:t>
            </a:r>
            <a:r>
              <a:rPr lang="pt-BR" sz="2000" dirty="0" smtClean="0"/>
              <a:t>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</a:p>
          <a:p>
            <a:pPr lvl="1"/>
            <a:endParaRPr lang="pt-BR" sz="2000" dirty="0" smtClean="0"/>
          </a:p>
        </p:txBody>
      </p:sp>
      <p:sp>
        <p:nvSpPr>
          <p:cNvPr id="14340" name="Espaço Reservado para Número de Slide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bg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bg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bg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bg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fld id="{C98CBBB6-E467-4147-9EEF-111C632CDDCE}" type="slidenum">
              <a:rPr lang="pt-BR" smtClean="0">
                <a:solidFill>
                  <a:schemeClr val="tx1"/>
                </a:solidFill>
              </a:rPr>
              <a:pPr/>
              <a:t>11</a:t>
            </a:fld>
            <a:endParaRPr lang="pt-BR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Formas de obtenção das informações</a:t>
            </a:r>
          </a:p>
        </p:txBody>
      </p:sp>
      <p:sp>
        <p:nvSpPr>
          <p:cNvPr id="15364" name="Espaço Reservado para Número de Slide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bg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bg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bg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bg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fld id="{5EE80291-4F3C-4791-8193-97A4A642B329}" type="slidenum">
              <a:rPr lang="pt-BR" smtClean="0">
                <a:solidFill>
                  <a:schemeClr val="tx1"/>
                </a:solidFill>
              </a:rPr>
              <a:pPr/>
              <a:t>12</a:t>
            </a:fld>
            <a:endParaRPr lang="pt-BR" smtClean="0">
              <a:solidFill>
                <a:schemeClr val="tx1"/>
              </a:solidFill>
            </a:endParaRPr>
          </a:p>
        </p:txBody>
      </p:sp>
      <p:sp>
        <p:nvSpPr>
          <p:cNvPr id="6" name="Pergaminho horizontal 5"/>
          <p:cNvSpPr/>
          <p:nvPr/>
        </p:nvSpPr>
        <p:spPr bwMode="auto">
          <a:xfrm>
            <a:off x="395536" y="2428868"/>
            <a:ext cx="7596000" cy="1404000"/>
          </a:xfrm>
          <a:prstGeom prst="horizontalScroll">
            <a:avLst/>
          </a:prstGeom>
          <a:solidFill>
            <a:schemeClr val="accent3">
              <a:lumMod val="85000"/>
            </a:schemeClr>
          </a:solidFill>
          <a:ln w="952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legacyFlat3" dir="b"/>
          </a:scene3d>
          <a:sp3d extrusionH="121893000" prstMaterial="legacyMatte">
            <a:bevelT w="13500" h="13500" prst="angle"/>
            <a:bevelB w="13500" h="13500" prst="angle"/>
            <a:extrusionClr>
              <a:srgbClr val="FF9900"/>
            </a:extrusionClr>
          </a:sp3d>
        </p:spPr>
        <p:txBody>
          <a:bodyPr>
            <a:spAutoFit/>
          </a:bodyPr>
          <a:lstStyle/>
          <a:p>
            <a:pPr>
              <a:defRPr/>
            </a:pPr>
            <a:endParaRPr lang="pt-BR"/>
          </a:p>
        </p:txBody>
      </p:sp>
      <p:sp>
        <p:nvSpPr>
          <p:cNvPr id="7" name="CaixaDeTexto 6"/>
          <p:cNvSpPr txBox="1"/>
          <p:nvPr/>
        </p:nvSpPr>
        <p:spPr>
          <a:xfrm>
            <a:off x="601935" y="2853433"/>
            <a:ext cx="7344816" cy="523220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pt-BR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Qualquer informação é preferível ao “chute”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Formas de obtenção das informações</a:t>
            </a:r>
            <a:endParaRPr lang="pt-BR" dirty="0" smtClean="0"/>
          </a:p>
        </p:txBody>
      </p:sp>
      <p:sp>
        <p:nvSpPr>
          <p:cNvPr id="16387" name="Espaço Reservado para Conteúdo 2"/>
          <p:cNvSpPr>
            <a:spLocks noGrp="1"/>
          </p:cNvSpPr>
          <p:nvPr>
            <p:ph idx="1"/>
          </p:nvPr>
        </p:nvSpPr>
        <p:spPr>
          <a:xfrm>
            <a:off x="285750" y="1571625"/>
            <a:ext cx="8177213" cy="3976688"/>
          </a:xfrm>
        </p:spPr>
        <p:txBody>
          <a:bodyPr/>
          <a:lstStyle/>
          <a:p>
            <a:r>
              <a:rPr lang="pt-BR" sz="2200" dirty="0" smtClean="0"/>
              <a:t>Pesquisas</a:t>
            </a:r>
          </a:p>
          <a:p>
            <a:pPr lvl="1"/>
            <a:r>
              <a:rPr lang="pt-BR" sz="2000" dirty="0" smtClean="0"/>
              <a:t>Embarque e Desembarque (sobe/desce)</a:t>
            </a:r>
          </a:p>
          <a:p>
            <a:pPr lvl="1"/>
            <a:r>
              <a:rPr lang="pt-BR" sz="2000" dirty="0" smtClean="0"/>
              <a:t>Origem-Destino</a:t>
            </a:r>
          </a:p>
          <a:p>
            <a:pPr lvl="1"/>
            <a:r>
              <a:rPr lang="pt-BR" sz="2000" dirty="0" smtClean="0"/>
              <a:t>Ocupação</a:t>
            </a:r>
            <a:endParaRPr lang="pt-BR" sz="1800" dirty="0"/>
          </a:p>
          <a:p>
            <a:pPr lvl="1"/>
            <a:r>
              <a:rPr lang="pt-BR" sz="2000" dirty="0" smtClean="0"/>
              <a:t>Satisfação</a:t>
            </a:r>
            <a:endParaRPr lang="pt-BR" sz="2000" dirty="0"/>
          </a:p>
          <a:p>
            <a:pPr lvl="1"/>
            <a:r>
              <a:rPr lang="pt-BR" sz="2000" dirty="0" smtClean="0"/>
              <a:t>Opinião</a:t>
            </a:r>
          </a:p>
        </p:txBody>
      </p:sp>
      <p:sp>
        <p:nvSpPr>
          <p:cNvPr id="16388" name="Espaço Reservado para Número de Slide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bg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bg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bg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bg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fld id="{0C2ABEC6-AD5C-437C-BCFB-C248090FAB78}" type="slidenum">
              <a:rPr lang="pt-BR" smtClean="0">
                <a:solidFill>
                  <a:schemeClr val="tx1"/>
                </a:solidFill>
              </a:rPr>
              <a:pPr/>
              <a:t>13</a:t>
            </a:fld>
            <a:endParaRPr lang="pt-BR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Pesquisas em campo</a:t>
            </a:r>
            <a:endParaRPr lang="pt-BR" dirty="0" smtClean="0"/>
          </a:p>
        </p:txBody>
      </p:sp>
      <p:sp>
        <p:nvSpPr>
          <p:cNvPr id="16387" name="Espaço Reservado para Conteúdo 2"/>
          <p:cNvSpPr>
            <a:spLocks noGrp="1"/>
          </p:cNvSpPr>
          <p:nvPr>
            <p:ph idx="1"/>
          </p:nvPr>
        </p:nvSpPr>
        <p:spPr>
          <a:xfrm>
            <a:off x="285750" y="1571625"/>
            <a:ext cx="8177213" cy="3976688"/>
          </a:xfrm>
        </p:spPr>
        <p:txBody>
          <a:bodyPr/>
          <a:lstStyle/>
          <a:p>
            <a:r>
              <a:rPr lang="pt-BR" dirty="0" smtClean="0">
                <a:solidFill>
                  <a:srgbClr val="FF9933"/>
                </a:solidFill>
              </a:rPr>
              <a:t>Pesquisas de origem e destino</a:t>
            </a:r>
          </a:p>
          <a:p>
            <a:pPr lvl="1"/>
            <a:r>
              <a:rPr lang="pt-BR" sz="2000" dirty="0" smtClean="0"/>
              <a:t>Domiciliar (maneira mais completa)</a:t>
            </a:r>
          </a:p>
          <a:p>
            <a:pPr lvl="1"/>
            <a:r>
              <a:rPr lang="pt-BR" sz="2000" dirty="0" smtClean="0"/>
              <a:t>Nos ônibus</a:t>
            </a:r>
          </a:p>
          <a:p>
            <a:pPr lvl="1"/>
            <a:r>
              <a:rPr lang="pt-BR" sz="2000" dirty="0" smtClean="0"/>
              <a:t>Nos terminais</a:t>
            </a:r>
          </a:p>
          <a:p>
            <a:pPr lvl="1"/>
            <a:r>
              <a:rPr lang="pt-BR" sz="2000" dirty="0" smtClean="0"/>
              <a:t>Nos pontos de parada</a:t>
            </a:r>
          </a:p>
          <a:p>
            <a:pPr lvl="1"/>
            <a:r>
              <a:rPr lang="pt-BR" sz="2000" dirty="0" smtClean="0"/>
              <a:t>Nos trechos críticos</a:t>
            </a:r>
          </a:p>
          <a:p>
            <a:pPr lvl="1"/>
            <a:endParaRPr lang="pt-BR" sz="2000" dirty="0" smtClean="0"/>
          </a:p>
          <a:p>
            <a:r>
              <a:rPr lang="pt-BR" sz="2200" dirty="0" smtClean="0"/>
              <a:t>Seleção do tipo:</a:t>
            </a:r>
          </a:p>
          <a:p>
            <a:pPr lvl="1"/>
            <a:r>
              <a:rPr lang="pt-BR" sz="2000" dirty="0" smtClean="0"/>
              <a:t>Finalidade dos dados</a:t>
            </a:r>
          </a:p>
          <a:p>
            <a:pPr lvl="1"/>
            <a:r>
              <a:rPr lang="pt-BR" sz="2000" dirty="0" smtClean="0"/>
              <a:t>Orçamento disponível</a:t>
            </a:r>
          </a:p>
          <a:p>
            <a:pPr lvl="1">
              <a:buFontTx/>
              <a:buNone/>
            </a:pPr>
            <a:endParaRPr lang="pt-BR" sz="2000" dirty="0" smtClean="0"/>
          </a:p>
        </p:txBody>
      </p:sp>
      <p:sp>
        <p:nvSpPr>
          <p:cNvPr id="16388" name="Espaço Reservado para Número de Slide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bg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bg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bg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bg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fld id="{0C2ABEC6-AD5C-437C-BCFB-C248090FAB78}" type="slidenum">
              <a:rPr lang="pt-BR" smtClean="0">
                <a:solidFill>
                  <a:schemeClr val="tx1"/>
                </a:solidFill>
              </a:rPr>
              <a:pPr/>
              <a:t>14</a:t>
            </a:fld>
            <a:endParaRPr lang="pt-BR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5578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Pesquisas em campo</a:t>
            </a:r>
          </a:p>
        </p:txBody>
      </p:sp>
      <p:sp>
        <p:nvSpPr>
          <p:cNvPr id="17411" name="Espaço Reservado para Conteúdo 2"/>
          <p:cNvSpPr>
            <a:spLocks noGrp="1"/>
          </p:cNvSpPr>
          <p:nvPr>
            <p:ph idx="1"/>
          </p:nvPr>
        </p:nvSpPr>
        <p:spPr>
          <a:xfrm>
            <a:off x="280988" y="1214438"/>
            <a:ext cx="8177212" cy="4286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pt-BR" sz="2200" smtClean="0"/>
              <a:t>Exemplo de formulário </a:t>
            </a:r>
          </a:p>
          <a:p>
            <a:pPr>
              <a:buFont typeface="Wingdings" pitchFamily="2" charset="2"/>
              <a:buNone/>
            </a:pPr>
            <a:r>
              <a:rPr lang="pt-BR" sz="2200" smtClean="0"/>
              <a:t>de pesquisa O/D</a:t>
            </a:r>
          </a:p>
          <a:p>
            <a:pPr>
              <a:buFont typeface="Wingdings" pitchFamily="2" charset="2"/>
              <a:buNone/>
            </a:pPr>
            <a:endParaRPr lang="pt-BR" smtClean="0"/>
          </a:p>
        </p:txBody>
      </p:sp>
      <p:sp>
        <p:nvSpPr>
          <p:cNvPr id="17412" name="Espaço Reservado para Número de Slide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bg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bg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bg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bg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fld id="{EA6AA66C-405F-437F-80F6-4073DE9B260A}" type="slidenum">
              <a:rPr lang="pt-BR" smtClean="0">
                <a:solidFill>
                  <a:schemeClr val="tx1"/>
                </a:solidFill>
              </a:rPr>
              <a:pPr/>
              <a:t>15</a:t>
            </a:fld>
            <a:endParaRPr lang="pt-BR" smtClean="0">
              <a:solidFill>
                <a:schemeClr val="tx1"/>
              </a:solidFill>
            </a:endParaRPr>
          </a:p>
        </p:txBody>
      </p:sp>
      <p:pic>
        <p:nvPicPr>
          <p:cNvPr id="17413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7688" y="427038"/>
            <a:ext cx="4500562" cy="6430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Pesquisas em campo</a:t>
            </a:r>
          </a:p>
        </p:txBody>
      </p:sp>
      <p:sp>
        <p:nvSpPr>
          <p:cNvPr id="18435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>
                <a:solidFill>
                  <a:srgbClr val="FFC000"/>
                </a:solidFill>
              </a:rPr>
              <a:t>Pesquisa de embarque/desembarque – sobe/desce</a:t>
            </a:r>
          </a:p>
          <a:p>
            <a:pPr lvl="1"/>
            <a:endParaRPr lang="pt-BR" sz="2000" dirty="0" smtClean="0"/>
          </a:p>
          <a:p>
            <a:pPr lvl="1"/>
            <a:r>
              <a:rPr lang="pt-BR" sz="2000" dirty="0" smtClean="0"/>
              <a:t>Exige dois pesquisadores – </a:t>
            </a:r>
            <a:r>
              <a:rPr lang="pt-BR" sz="1600" dirty="0" smtClean="0"/>
              <a:t>por ônibus ou ponto de parada</a:t>
            </a:r>
          </a:p>
          <a:p>
            <a:pPr lvl="2"/>
            <a:r>
              <a:rPr lang="pt-BR" sz="1800" dirty="0" smtClean="0"/>
              <a:t>1º </a:t>
            </a:r>
            <a:r>
              <a:rPr lang="pt-BR" sz="1800" dirty="0" err="1" smtClean="0"/>
              <a:t>pesq</a:t>
            </a:r>
            <a:r>
              <a:rPr lang="pt-BR" sz="1800" dirty="0" smtClean="0"/>
              <a:t> – entrega senha com identificação do ponto de embarque</a:t>
            </a:r>
          </a:p>
          <a:p>
            <a:pPr lvl="2"/>
            <a:r>
              <a:rPr lang="pt-BR" sz="1800" dirty="0" smtClean="0"/>
              <a:t>2º </a:t>
            </a:r>
            <a:r>
              <a:rPr lang="pt-BR" sz="1800" dirty="0" err="1" smtClean="0"/>
              <a:t>pesq</a:t>
            </a:r>
            <a:r>
              <a:rPr lang="pt-BR" sz="1800" dirty="0" smtClean="0"/>
              <a:t> – recebe senha e anota ponto de desembarque</a:t>
            </a:r>
          </a:p>
          <a:p>
            <a:pPr lvl="1"/>
            <a:endParaRPr lang="pt-BR" sz="2000" dirty="0" smtClean="0"/>
          </a:p>
          <a:p>
            <a:pPr lvl="1"/>
            <a:r>
              <a:rPr lang="pt-BR" sz="2000" dirty="0" smtClean="0"/>
              <a:t>Resultados: </a:t>
            </a:r>
          </a:p>
          <a:p>
            <a:pPr lvl="2"/>
            <a:r>
              <a:rPr lang="pt-BR" sz="1800" dirty="0" smtClean="0"/>
              <a:t>origem e destino de passageiros</a:t>
            </a:r>
          </a:p>
          <a:p>
            <a:pPr lvl="2"/>
            <a:r>
              <a:rPr lang="pt-BR" sz="1800" dirty="0" smtClean="0"/>
              <a:t>carregamento nos trechos</a:t>
            </a:r>
          </a:p>
        </p:txBody>
      </p:sp>
      <p:sp>
        <p:nvSpPr>
          <p:cNvPr id="18436" name="Espaço Reservado para Número de Slide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bg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bg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bg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bg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fld id="{53A36F10-7B5C-43F0-A46F-A007C855E1D4}" type="slidenum">
              <a:rPr lang="pt-BR" smtClean="0">
                <a:solidFill>
                  <a:schemeClr val="tx1"/>
                </a:solidFill>
              </a:rPr>
              <a:pPr/>
              <a:t>16</a:t>
            </a:fld>
            <a:endParaRPr lang="pt-BR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Pesquisas em campo</a:t>
            </a:r>
          </a:p>
        </p:txBody>
      </p:sp>
      <p:sp>
        <p:nvSpPr>
          <p:cNvPr id="19459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>
                <a:solidFill>
                  <a:srgbClr val="FFC000"/>
                </a:solidFill>
              </a:rPr>
              <a:t>Pesquisa visual de carregamento</a:t>
            </a:r>
          </a:p>
          <a:p>
            <a:pPr>
              <a:buFont typeface="Wingdings" pitchFamily="2" charset="2"/>
              <a:buNone/>
            </a:pPr>
            <a:endParaRPr lang="pt-BR" dirty="0" smtClean="0">
              <a:solidFill>
                <a:srgbClr val="FFC000"/>
              </a:solidFill>
            </a:endParaRPr>
          </a:p>
          <a:p>
            <a:pPr lvl="1"/>
            <a:r>
              <a:rPr lang="pt-BR" sz="2000" dirty="0" smtClean="0"/>
              <a:t>Realizada no trecho mais carregado na linha</a:t>
            </a:r>
          </a:p>
          <a:p>
            <a:pPr lvl="1"/>
            <a:r>
              <a:rPr lang="pt-BR" sz="2000" dirty="0" smtClean="0"/>
              <a:t>Pesquisador treinado estima carregamento  - uso de gabaritos</a:t>
            </a:r>
          </a:p>
          <a:p>
            <a:pPr lvl="1"/>
            <a:r>
              <a:rPr lang="pt-BR" sz="2000" dirty="0" smtClean="0"/>
              <a:t>Permite </a:t>
            </a:r>
            <a:r>
              <a:rPr lang="pt-BR" sz="2000" dirty="0" smtClean="0"/>
              <a:t>coleta de dados sobre </a:t>
            </a:r>
            <a:r>
              <a:rPr lang="pt-BR" sz="2000" dirty="0" smtClean="0">
                <a:solidFill>
                  <a:srgbClr val="FFC000"/>
                </a:solidFill>
              </a:rPr>
              <a:t>variação horária da </a:t>
            </a:r>
            <a:r>
              <a:rPr lang="pt-BR" sz="2000" dirty="0" smtClean="0">
                <a:solidFill>
                  <a:srgbClr val="FFC000"/>
                </a:solidFill>
              </a:rPr>
              <a:t>demanda</a:t>
            </a:r>
          </a:p>
          <a:p>
            <a:pPr lvl="1"/>
            <a:endParaRPr lang="pt-BR" sz="2000" dirty="0">
              <a:solidFill>
                <a:srgbClr val="FFC000"/>
              </a:solidFill>
            </a:endParaRPr>
          </a:p>
          <a:p>
            <a:pPr lvl="1"/>
            <a:r>
              <a:rPr lang="pt-BR" sz="2000" dirty="0" smtClean="0">
                <a:solidFill>
                  <a:srgbClr val="FFC000"/>
                </a:solidFill>
              </a:rPr>
              <a:t>NBR 10985 </a:t>
            </a:r>
          </a:p>
        </p:txBody>
      </p:sp>
      <p:sp>
        <p:nvSpPr>
          <p:cNvPr id="19460" name="Espaço Reservado para Número de Slide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bg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bg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bg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bg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fld id="{6B95A071-A542-442C-84FC-2E8E3EF7A6CB}" type="slidenum">
              <a:rPr lang="pt-BR" smtClean="0">
                <a:solidFill>
                  <a:schemeClr val="tx1"/>
                </a:solidFill>
              </a:rPr>
              <a:pPr/>
              <a:t>17</a:t>
            </a:fld>
            <a:endParaRPr lang="pt-BR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Pesquisas em campo</a:t>
            </a:r>
          </a:p>
        </p:txBody>
      </p:sp>
      <p:pic>
        <p:nvPicPr>
          <p:cNvPr id="20483" name="Espaço Reservado para Conteúdo 5" descr="Pesquisa Visual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0063" y="1143000"/>
            <a:ext cx="7119937" cy="5214938"/>
          </a:xfrm>
        </p:spPr>
      </p:pic>
      <p:sp>
        <p:nvSpPr>
          <p:cNvPr id="20484" name="Espaço Reservado para Número de Slide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bg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bg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bg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bg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fld id="{EA2E6D44-27D7-4AFB-9DCF-DE89EBDD1E5D}" type="slidenum">
              <a:rPr lang="pt-BR" smtClean="0">
                <a:solidFill>
                  <a:schemeClr val="tx1"/>
                </a:solidFill>
              </a:rPr>
              <a:pPr/>
              <a:t>18</a:t>
            </a:fld>
            <a:endParaRPr lang="pt-BR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Pesquisas em campo</a:t>
            </a:r>
          </a:p>
        </p:txBody>
      </p:sp>
      <p:pic>
        <p:nvPicPr>
          <p:cNvPr id="21507" name="Espaço Reservado para Conteúdo 5" descr="Planilha pesquisa visual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63625" y="1524000"/>
            <a:ext cx="6611938" cy="4572000"/>
          </a:xfrm>
        </p:spPr>
      </p:pic>
      <p:sp>
        <p:nvSpPr>
          <p:cNvPr id="21508" name="Espaço Reservado para Número de Slide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bg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bg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bg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bg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fld id="{95803211-EAD4-4B9A-8394-146BDF0B4518}" type="slidenum">
              <a:rPr lang="pt-BR" smtClean="0">
                <a:solidFill>
                  <a:schemeClr val="tx1"/>
                </a:solidFill>
              </a:rPr>
              <a:pPr/>
              <a:t>19</a:t>
            </a:fld>
            <a:endParaRPr lang="pt-BR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bg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bg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bg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bg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fld id="{B4ADDC41-0AAE-4DAD-B26E-909A97190452}" type="slidenum">
              <a:rPr lang="pt-BR" smtClean="0">
                <a:solidFill>
                  <a:schemeClr val="tx1"/>
                </a:solidFill>
              </a:rPr>
              <a:pPr/>
              <a:t>2</a:t>
            </a:fld>
            <a:endParaRPr lang="pt-BR" smtClean="0">
              <a:solidFill>
                <a:schemeClr val="tx1"/>
              </a:solidFill>
            </a:endParaRPr>
          </a:p>
        </p:txBody>
      </p:sp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Introdução</a:t>
            </a:r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0988" y="1524000"/>
            <a:ext cx="8177212" cy="4713288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pt-BR" sz="2000" u="sng" dirty="0" smtClean="0"/>
              <a:t>Circulação nas cidades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pt-BR" sz="2000" u="sng" dirty="0" smtClean="0"/>
          </a:p>
          <a:p>
            <a:pPr>
              <a:lnSpc>
                <a:spcPct val="80000"/>
              </a:lnSpc>
            </a:pPr>
            <a:r>
              <a:rPr lang="pt-BR" sz="2000" dirty="0" smtClean="0"/>
              <a:t>Problemas crescentes:</a:t>
            </a:r>
          </a:p>
          <a:p>
            <a:pPr lvl="1">
              <a:lnSpc>
                <a:spcPct val="80000"/>
              </a:lnSpc>
            </a:pPr>
            <a:r>
              <a:rPr lang="pt-BR" sz="2000" dirty="0" smtClean="0"/>
              <a:t>Poluição</a:t>
            </a:r>
          </a:p>
          <a:p>
            <a:pPr lvl="1">
              <a:lnSpc>
                <a:spcPct val="80000"/>
              </a:lnSpc>
            </a:pPr>
            <a:r>
              <a:rPr lang="pt-BR" sz="2000" dirty="0" smtClean="0"/>
              <a:t>Congestionamento</a:t>
            </a:r>
          </a:p>
          <a:p>
            <a:pPr lvl="1">
              <a:lnSpc>
                <a:spcPct val="80000"/>
              </a:lnSpc>
            </a:pPr>
            <a:r>
              <a:rPr lang="pt-BR" sz="2000" dirty="0" smtClean="0"/>
              <a:t>Acidentes</a:t>
            </a:r>
          </a:p>
          <a:p>
            <a:pPr lvl="1">
              <a:lnSpc>
                <a:spcPct val="80000"/>
              </a:lnSpc>
            </a:pPr>
            <a:endParaRPr lang="pt-BR" sz="2000" dirty="0" smtClean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pt-BR" sz="2000" u="sng" dirty="0" smtClean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pt-BR" sz="2000" u="sng" dirty="0" smtClean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pt-BR" sz="2000" u="sng" dirty="0" smtClean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pt-BR" sz="2000" u="sng" dirty="0" smtClean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pt-BR" sz="2000" u="sng" dirty="0" smtClean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pt-BR" sz="2000" u="sng" dirty="0" smtClean="0"/>
          </a:p>
        </p:txBody>
      </p:sp>
      <p:sp>
        <p:nvSpPr>
          <p:cNvPr id="4102" name="Text Box 4"/>
          <p:cNvSpPr txBox="1">
            <a:spLocks noChangeArrowheads="1"/>
          </p:cNvSpPr>
          <p:nvPr/>
        </p:nvSpPr>
        <p:spPr bwMode="auto">
          <a:xfrm>
            <a:off x="4204103" y="1793081"/>
            <a:ext cx="2447925" cy="1192213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bg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bg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bg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bg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r>
              <a:rPr lang="pt-BR" u="sng" dirty="0">
                <a:solidFill>
                  <a:schemeClr val="tx1"/>
                </a:solidFill>
                <a:latin typeface="Arial" charset="0"/>
              </a:rPr>
              <a:t>Transporte Público</a:t>
            </a:r>
          </a:p>
          <a:p>
            <a:r>
              <a:rPr lang="pt-BR" dirty="0">
                <a:solidFill>
                  <a:schemeClr val="tx1"/>
                </a:solidFill>
                <a:latin typeface="Arial" charset="0"/>
              </a:rPr>
              <a:t>- Baixa qualidade</a:t>
            </a:r>
          </a:p>
          <a:p>
            <a:r>
              <a:rPr lang="pt-BR" dirty="0">
                <a:solidFill>
                  <a:schemeClr val="tx1"/>
                </a:solidFill>
                <a:latin typeface="Arial" charset="0"/>
              </a:rPr>
              <a:t>- Alto custo</a:t>
            </a:r>
            <a:endParaRPr lang="pt-BR" dirty="0">
              <a:latin typeface="Arial" charset="0"/>
            </a:endParaRPr>
          </a:p>
        </p:txBody>
      </p:sp>
      <p:sp>
        <p:nvSpPr>
          <p:cNvPr id="4103" name="Text Box 5"/>
          <p:cNvSpPr txBox="1">
            <a:spLocks noChangeArrowheads="1"/>
          </p:cNvSpPr>
          <p:nvPr/>
        </p:nvSpPr>
        <p:spPr bwMode="auto">
          <a:xfrm>
            <a:off x="4211638" y="3356992"/>
            <a:ext cx="3600450" cy="1741488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bg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bg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bg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bg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r>
              <a:rPr lang="pt-BR" u="sng" dirty="0">
                <a:solidFill>
                  <a:schemeClr val="tx1"/>
                </a:solidFill>
                <a:latin typeface="Arial" charset="0"/>
              </a:rPr>
              <a:t>Transporte Privado</a:t>
            </a:r>
          </a:p>
          <a:p>
            <a:r>
              <a:rPr lang="pt-BR" dirty="0">
                <a:solidFill>
                  <a:schemeClr val="tx1"/>
                </a:solidFill>
                <a:latin typeface="Arial" charset="0"/>
              </a:rPr>
              <a:t>- </a:t>
            </a:r>
            <a:r>
              <a:rPr lang="pt-BR" dirty="0" smtClean="0">
                <a:solidFill>
                  <a:schemeClr val="tx1"/>
                </a:solidFill>
                <a:latin typeface="Arial" charset="0"/>
              </a:rPr>
              <a:t>Nº </a:t>
            </a:r>
            <a:r>
              <a:rPr lang="pt-BR" dirty="0">
                <a:solidFill>
                  <a:schemeClr val="tx1"/>
                </a:solidFill>
                <a:latin typeface="Arial" charset="0"/>
              </a:rPr>
              <a:t>c</a:t>
            </a:r>
            <a:r>
              <a:rPr lang="pt-BR" dirty="0" smtClean="0">
                <a:solidFill>
                  <a:schemeClr val="tx1"/>
                </a:solidFill>
                <a:latin typeface="Arial" charset="0"/>
              </a:rPr>
              <a:t>rescente de automóveis </a:t>
            </a:r>
            <a:r>
              <a:rPr lang="pt-BR" dirty="0">
                <a:solidFill>
                  <a:schemeClr val="tx1"/>
                </a:solidFill>
                <a:latin typeface="Arial" charset="0"/>
              </a:rPr>
              <a:t>e motos</a:t>
            </a:r>
          </a:p>
          <a:p>
            <a:r>
              <a:rPr lang="pt-BR" dirty="0">
                <a:solidFill>
                  <a:schemeClr val="tx1"/>
                </a:solidFill>
                <a:latin typeface="Arial" charset="0"/>
              </a:rPr>
              <a:t>- Crescimento desordenado das cidades</a:t>
            </a:r>
            <a:endParaRPr lang="pt-BR" dirty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Pesquisas de Campo</a:t>
            </a:r>
          </a:p>
        </p:txBody>
      </p:sp>
      <p:sp>
        <p:nvSpPr>
          <p:cNvPr id="22531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mtClean="0"/>
              <a:t>Considerações</a:t>
            </a:r>
          </a:p>
          <a:p>
            <a:pPr lvl="1"/>
            <a:r>
              <a:rPr lang="pt-BR" smtClean="0"/>
              <a:t>Pesquisar situações típicas</a:t>
            </a:r>
          </a:p>
          <a:p>
            <a:pPr lvl="2"/>
            <a:r>
              <a:rPr lang="pt-BR" smtClean="0"/>
              <a:t>Evitar: dia de Grenal, chuva intensa, fins de semana</a:t>
            </a:r>
          </a:p>
          <a:p>
            <a:pPr lvl="2">
              <a:buFontTx/>
              <a:buNone/>
            </a:pPr>
            <a:endParaRPr lang="pt-BR" smtClean="0"/>
          </a:p>
          <a:p>
            <a:pPr lvl="1"/>
            <a:r>
              <a:rPr lang="pt-BR" smtClean="0"/>
              <a:t>Valores médios podem </a:t>
            </a:r>
            <a:r>
              <a:rPr lang="pt-BR" smtClean="0">
                <a:solidFill>
                  <a:srgbClr val="FFC000"/>
                </a:solidFill>
              </a:rPr>
              <a:t>não</a:t>
            </a:r>
            <a:r>
              <a:rPr lang="pt-BR" smtClean="0"/>
              <a:t> ser medidas boas para planejamento de transportes</a:t>
            </a:r>
          </a:p>
          <a:p>
            <a:pPr lvl="2">
              <a:buFontTx/>
              <a:buNone/>
            </a:pPr>
            <a:endParaRPr lang="pt-BR" smtClean="0"/>
          </a:p>
        </p:txBody>
      </p:sp>
      <p:sp>
        <p:nvSpPr>
          <p:cNvPr id="22532" name="Espaço Reservado para Número de Slide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bg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bg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bg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bg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fld id="{C03DABBA-D318-4BD5-B2BC-6D071A8D5413}" type="slidenum">
              <a:rPr lang="pt-BR" smtClean="0">
                <a:solidFill>
                  <a:schemeClr val="tx1"/>
                </a:solidFill>
              </a:rPr>
              <a:pPr/>
              <a:t>20</a:t>
            </a:fld>
            <a:endParaRPr lang="pt-BR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bg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bg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bg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bg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fld id="{0AFBD231-C3DC-424F-B38F-9C9D641CE5BC}" type="slidenum">
              <a:rPr lang="pt-BR" smtClean="0">
                <a:solidFill>
                  <a:schemeClr val="tx1"/>
                </a:solidFill>
              </a:rPr>
              <a:pPr/>
              <a:t>3</a:t>
            </a:fld>
            <a:endParaRPr lang="pt-BR" smtClean="0">
              <a:solidFill>
                <a:schemeClr val="tx1"/>
              </a:solidFill>
            </a:endParaRP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Introdução</a:t>
            </a:r>
          </a:p>
        </p:txBody>
      </p:sp>
      <p:graphicFrame>
        <p:nvGraphicFramePr>
          <p:cNvPr id="5124" name="Object 3"/>
          <p:cNvGraphicFramePr>
            <a:graphicFrameLocks noGrp="1" noChangeAspect="1"/>
          </p:cNvGraphicFramePr>
          <p:nvPr>
            <p:ph idx="1"/>
          </p:nvPr>
        </p:nvGraphicFramePr>
        <p:xfrm>
          <a:off x="1547813" y="2028825"/>
          <a:ext cx="5903912" cy="3727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3" name="Gráfico" r:id="rId3" imgW="3695754" imgH="2333692" progId="Excel.Chart.8">
                  <p:embed/>
                </p:oleObj>
              </mc:Choice>
              <mc:Fallback>
                <p:oleObj name="Gráfico" r:id="rId3" imgW="3695754" imgH="2333692" progId="Excel.Chart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813" y="2028825"/>
                        <a:ext cx="5903912" cy="3727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tângulo 5"/>
          <p:cNvSpPr/>
          <p:nvPr/>
        </p:nvSpPr>
        <p:spPr>
          <a:xfrm>
            <a:off x="357188" y="1428750"/>
            <a:ext cx="4078287" cy="5238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pt-BR" sz="2800" dirty="0">
                <a:solidFill>
                  <a:schemeClr val="accent4"/>
                </a:solidFill>
              </a:rPr>
              <a:t>* Padrões de deslocamento</a:t>
            </a:r>
            <a:endParaRPr lang="pt-B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Introdução</a:t>
            </a:r>
          </a:p>
        </p:txBody>
      </p:sp>
      <p:sp>
        <p:nvSpPr>
          <p:cNvPr id="6147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pt-BR" sz="2000" u="sng" dirty="0" smtClean="0"/>
              <a:t>Dificuldade da maioria das cidades:</a:t>
            </a:r>
          </a:p>
          <a:p>
            <a:pPr>
              <a:lnSpc>
                <a:spcPct val="80000"/>
              </a:lnSpc>
            </a:pPr>
            <a:r>
              <a:rPr lang="pt-BR" sz="2000" dirty="0" smtClean="0"/>
              <a:t>Escassez de recursos para gestão do trânsito e transportes</a:t>
            </a:r>
          </a:p>
          <a:p>
            <a:pPr lvl="1">
              <a:lnSpc>
                <a:spcPct val="80000"/>
              </a:lnSpc>
            </a:pPr>
            <a:r>
              <a:rPr lang="pt-BR" sz="2000" dirty="0" smtClean="0"/>
              <a:t>Materiais</a:t>
            </a:r>
          </a:p>
          <a:p>
            <a:pPr lvl="1">
              <a:lnSpc>
                <a:spcPct val="80000"/>
              </a:lnSpc>
            </a:pPr>
            <a:r>
              <a:rPr lang="pt-BR" sz="2000" dirty="0" smtClean="0"/>
              <a:t>Humanos</a:t>
            </a:r>
          </a:p>
          <a:p>
            <a:pPr lvl="1">
              <a:lnSpc>
                <a:spcPct val="80000"/>
              </a:lnSpc>
            </a:pPr>
            <a:r>
              <a:rPr lang="pt-BR" sz="2000" dirty="0" smtClean="0"/>
              <a:t>Financeiros</a:t>
            </a:r>
          </a:p>
          <a:p>
            <a:pPr>
              <a:buFont typeface="Wingdings" pitchFamily="2" charset="2"/>
              <a:buNone/>
            </a:pPr>
            <a:endParaRPr lang="pt-BR" dirty="0" smtClean="0"/>
          </a:p>
          <a:p>
            <a:r>
              <a:rPr lang="pt-BR" dirty="0" smtClean="0"/>
              <a:t>TPU:</a:t>
            </a:r>
          </a:p>
          <a:p>
            <a:pPr lvl="1"/>
            <a:r>
              <a:rPr lang="pt-BR" sz="2000" dirty="0" smtClean="0"/>
              <a:t>Ônibus</a:t>
            </a:r>
          </a:p>
          <a:p>
            <a:pPr lvl="1"/>
            <a:r>
              <a:rPr lang="pt-BR" sz="2000" dirty="0" smtClean="0"/>
              <a:t>Van</a:t>
            </a:r>
          </a:p>
          <a:p>
            <a:pPr lvl="1"/>
            <a:r>
              <a:rPr lang="pt-BR" sz="2000" dirty="0" smtClean="0"/>
              <a:t>Trem</a:t>
            </a:r>
          </a:p>
          <a:p>
            <a:pPr lvl="1"/>
            <a:r>
              <a:rPr lang="pt-BR" sz="2000" dirty="0" smtClean="0"/>
              <a:t>Metro</a:t>
            </a:r>
          </a:p>
          <a:p>
            <a:pPr lvl="1"/>
            <a:r>
              <a:rPr lang="pt-BR" sz="2000" dirty="0" smtClean="0"/>
              <a:t>Barca</a:t>
            </a:r>
            <a:endParaRPr lang="pt-BR" sz="2000" dirty="0" smtClean="0"/>
          </a:p>
        </p:txBody>
      </p:sp>
      <p:sp>
        <p:nvSpPr>
          <p:cNvPr id="6148" name="Espaço Reservado para Número de Slide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bg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bg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bg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bg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fld id="{FF26C080-DFED-4FEC-B17E-77B98AEC90BB}" type="slidenum">
              <a:rPr lang="pt-BR" smtClean="0">
                <a:solidFill>
                  <a:schemeClr val="tx1"/>
                </a:solidFill>
              </a:rPr>
              <a:pPr/>
              <a:t>4</a:t>
            </a:fld>
            <a:endParaRPr lang="pt-BR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smtClean="0"/>
          </a:p>
        </p:txBody>
      </p:sp>
      <p:sp>
        <p:nvSpPr>
          <p:cNvPr id="7171" name="Espaço Reservado para Número de Slide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bg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bg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bg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bg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fld id="{AB4E3E27-8F34-425B-B5C5-3986A8A109B2}" type="slidenum">
              <a:rPr lang="pt-BR" smtClean="0">
                <a:solidFill>
                  <a:schemeClr val="tx1"/>
                </a:solidFill>
              </a:rPr>
              <a:pPr/>
              <a:t>5</a:t>
            </a:fld>
            <a:endParaRPr lang="pt-BR" smtClean="0">
              <a:solidFill>
                <a:schemeClr val="tx1"/>
              </a:solidFill>
            </a:endParaRPr>
          </a:p>
        </p:txBody>
      </p:sp>
      <p:pic>
        <p:nvPicPr>
          <p:cNvPr id="717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96913" y="1524000"/>
            <a:ext cx="7345362" cy="45720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Introdução</a:t>
            </a:r>
          </a:p>
        </p:txBody>
      </p:sp>
      <p:sp>
        <p:nvSpPr>
          <p:cNvPr id="9219" name="Espaço Reservado para Conteúdo 2"/>
          <p:cNvSpPr>
            <a:spLocks noGrp="1"/>
          </p:cNvSpPr>
          <p:nvPr>
            <p:ph idx="1"/>
          </p:nvPr>
        </p:nvSpPr>
        <p:spPr>
          <a:xfrm>
            <a:off x="214313" y="1524000"/>
            <a:ext cx="8177212" cy="4572000"/>
          </a:xfrm>
        </p:spPr>
        <p:txBody>
          <a:bodyPr/>
          <a:lstStyle/>
          <a:p>
            <a:r>
              <a:rPr lang="pt-BR" sz="1800" dirty="0" smtClean="0"/>
              <a:t>Principais partes interessadas do transporte coletivo urbano:</a:t>
            </a:r>
          </a:p>
          <a:p>
            <a:pPr lvl="1"/>
            <a:r>
              <a:rPr lang="pt-BR" sz="1600" dirty="0" smtClean="0">
                <a:solidFill>
                  <a:srgbClr val="FF9933"/>
                </a:solidFill>
              </a:rPr>
              <a:t>Passageiro</a:t>
            </a:r>
          </a:p>
          <a:p>
            <a:pPr lvl="1"/>
            <a:r>
              <a:rPr lang="pt-BR" sz="1600" dirty="0" smtClean="0">
                <a:solidFill>
                  <a:srgbClr val="FF9933"/>
                </a:solidFill>
              </a:rPr>
              <a:t>Operadora</a:t>
            </a:r>
          </a:p>
          <a:p>
            <a:pPr lvl="1"/>
            <a:r>
              <a:rPr lang="pt-BR" sz="1600" dirty="0" smtClean="0">
                <a:solidFill>
                  <a:srgbClr val="FF9933"/>
                </a:solidFill>
              </a:rPr>
              <a:t>Comunidade </a:t>
            </a:r>
            <a:r>
              <a:rPr lang="pt-BR" sz="1400" dirty="0" smtClean="0"/>
              <a:t>(representada pelo poder público)</a:t>
            </a:r>
          </a:p>
          <a:p>
            <a:endParaRPr lang="pt-BR" sz="1800" dirty="0" smtClean="0"/>
          </a:p>
          <a:p>
            <a:r>
              <a:rPr lang="pt-BR" sz="1800" dirty="0" smtClean="0"/>
              <a:t>Exigências dos participantes</a:t>
            </a:r>
          </a:p>
          <a:p>
            <a:pPr lvl="1"/>
            <a:r>
              <a:rPr lang="pt-BR" sz="1600" dirty="0" smtClean="0">
                <a:solidFill>
                  <a:srgbClr val="FF9933"/>
                </a:solidFill>
              </a:rPr>
              <a:t>Passageiro:</a:t>
            </a:r>
          </a:p>
          <a:p>
            <a:pPr lvl="2"/>
            <a:r>
              <a:rPr lang="pt-BR" sz="1400" dirty="0" smtClean="0"/>
              <a:t>Distâncias curtas entre origem / ponto de parada / destino</a:t>
            </a:r>
          </a:p>
          <a:p>
            <a:pPr lvl="2"/>
            <a:r>
              <a:rPr lang="pt-BR" sz="1400" dirty="0" smtClean="0"/>
              <a:t>Baixo tempo de espera</a:t>
            </a:r>
          </a:p>
          <a:p>
            <a:pPr lvl="2"/>
            <a:r>
              <a:rPr lang="pt-BR" sz="1400" dirty="0" smtClean="0"/>
              <a:t>Confiabilidade </a:t>
            </a:r>
            <a:r>
              <a:rPr lang="pt-BR" sz="1100" dirty="0" smtClean="0"/>
              <a:t>– cumprir horários</a:t>
            </a:r>
          </a:p>
          <a:p>
            <a:pPr lvl="2"/>
            <a:r>
              <a:rPr lang="pt-BR" sz="1400" dirty="0" smtClean="0"/>
              <a:t>Viagens rápidas </a:t>
            </a:r>
            <a:r>
              <a:rPr lang="pt-BR" sz="1100" dirty="0" smtClean="0"/>
              <a:t>– fluidez trafego e pontos de parada e itinerário racionalizado</a:t>
            </a:r>
          </a:p>
          <a:p>
            <a:pPr lvl="2"/>
            <a:r>
              <a:rPr lang="pt-BR" sz="1400" dirty="0" smtClean="0"/>
              <a:t>Segurança pública</a:t>
            </a:r>
          </a:p>
          <a:p>
            <a:pPr lvl="2"/>
            <a:r>
              <a:rPr lang="pt-BR" sz="1400" dirty="0" smtClean="0"/>
              <a:t>Segurança viária</a:t>
            </a:r>
          </a:p>
          <a:p>
            <a:pPr lvl="2"/>
            <a:r>
              <a:rPr lang="pt-BR" sz="1400" dirty="0" smtClean="0"/>
              <a:t>Conforto </a:t>
            </a:r>
          </a:p>
          <a:p>
            <a:pPr lvl="2"/>
            <a:r>
              <a:rPr lang="pt-BR" sz="1400" dirty="0" smtClean="0"/>
              <a:t>Tarifas baixas ?? </a:t>
            </a:r>
            <a:r>
              <a:rPr lang="pt-BR" sz="1100" dirty="0" smtClean="0"/>
              <a:t>– adequada </a:t>
            </a:r>
          </a:p>
          <a:p>
            <a:pPr lvl="2"/>
            <a:r>
              <a:rPr lang="pt-BR" sz="1400" dirty="0" smtClean="0"/>
              <a:t>Atendimento aos desejos de deslocamento</a:t>
            </a:r>
          </a:p>
        </p:txBody>
      </p:sp>
      <p:sp>
        <p:nvSpPr>
          <p:cNvPr id="9220" name="Espaço Reservado para Número de Slide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bg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bg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bg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bg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fld id="{F4207E05-F3BC-472F-AF97-734896CDDCE3}" type="slidenum">
              <a:rPr lang="pt-BR" smtClean="0">
                <a:solidFill>
                  <a:schemeClr val="tx1"/>
                </a:solidFill>
              </a:rPr>
              <a:pPr/>
              <a:t>6</a:t>
            </a:fld>
            <a:endParaRPr lang="pt-BR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Introdução</a:t>
            </a:r>
          </a:p>
        </p:txBody>
      </p:sp>
      <p:sp>
        <p:nvSpPr>
          <p:cNvPr id="1024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1800" dirty="0" smtClean="0"/>
              <a:t>Exigências dos participantes</a:t>
            </a:r>
          </a:p>
          <a:p>
            <a:pPr lvl="1"/>
            <a:r>
              <a:rPr lang="pt-BR" sz="1600" dirty="0" smtClean="0">
                <a:solidFill>
                  <a:srgbClr val="FF9933"/>
                </a:solidFill>
              </a:rPr>
              <a:t>operadora:</a:t>
            </a:r>
          </a:p>
          <a:p>
            <a:pPr lvl="2"/>
            <a:r>
              <a:rPr lang="pt-BR" sz="1400" dirty="0" smtClean="0"/>
              <a:t>Segurança para investir</a:t>
            </a:r>
          </a:p>
          <a:p>
            <a:pPr lvl="2"/>
            <a:r>
              <a:rPr lang="pt-BR" sz="1400" dirty="0" smtClean="0"/>
              <a:t>Retorno do investimento e remuneração </a:t>
            </a:r>
            <a:endParaRPr lang="pt-BR" sz="1100" dirty="0" smtClean="0"/>
          </a:p>
          <a:p>
            <a:pPr lvl="2"/>
            <a:r>
              <a:rPr lang="pt-BR" sz="1400" dirty="0" smtClean="0"/>
              <a:t>Pessoal  qualificado disponível no mercado</a:t>
            </a:r>
            <a:endParaRPr lang="pt-BR" sz="1100" dirty="0" smtClean="0"/>
          </a:p>
          <a:p>
            <a:pPr lvl="2"/>
            <a:r>
              <a:rPr lang="pt-BR" sz="1400" dirty="0" smtClean="0"/>
              <a:t>Instalações comuns a outras atividades de transportes (turismo, fretamento)</a:t>
            </a:r>
          </a:p>
          <a:p>
            <a:pPr lvl="3"/>
            <a:r>
              <a:rPr lang="pt-BR" sz="1400" dirty="0" smtClean="0"/>
              <a:t>Garagem</a:t>
            </a:r>
          </a:p>
          <a:p>
            <a:pPr lvl="3"/>
            <a:r>
              <a:rPr lang="pt-BR" sz="1400" dirty="0" smtClean="0"/>
              <a:t>Manutenção (chapeação e pintura, mecânica)</a:t>
            </a:r>
          </a:p>
          <a:p>
            <a:pPr lvl="3"/>
            <a:r>
              <a:rPr lang="pt-BR" sz="1400" dirty="0" smtClean="0"/>
              <a:t>Abastecimento</a:t>
            </a:r>
          </a:p>
          <a:p>
            <a:pPr lvl="3"/>
            <a:r>
              <a:rPr lang="pt-BR" sz="1400" dirty="0" smtClean="0"/>
              <a:t>Lavagem</a:t>
            </a:r>
          </a:p>
          <a:p>
            <a:pPr lvl="3"/>
            <a:r>
              <a:rPr lang="pt-BR" sz="1400" dirty="0" smtClean="0"/>
              <a:t>Administrativa (RH, financeiro, operacional)</a:t>
            </a:r>
          </a:p>
          <a:p>
            <a:pPr lvl="1">
              <a:buFontTx/>
              <a:buNone/>
            </a:pPr>
            <a:endParaRPr lang="pt-BR" sz="1800" dirty="0" smtClean="0"/>
          </a:p>
          <a:p>
            <a:pPr lvl="1">
              <a:buFontTx/>
              <a:buNone/>
            </a:pPr>
            <a:endParaRPr lang="pt-BR" sz="1800" dirty="0" smtClean="0"/>
          </a:p>
        </p:txBody>
      </p:sp>
      <p:sp>
        <p:nvSpPr>
          <p:cNvPr id="10244" name="Espaço Reservado para Número de Slide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bg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bg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bg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bg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fld id="{11C96FA1-72D4-43A9-9413-298CAFA6C907}" type="slidenum">
              <a:rPr lang="pt-BR" smtClean="0">
                <a:solidFill>
                  <a:schemeClr val="tx1"/>
                </a:solidFill>
              </a:rPr>
              <a:pPr/>
              <a:t>7</a:t>
            </a:fld>
            <a:endParaRPr lang="pt-BR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Introdução</a:t>
            </a:r>
          </a:p>
        </p:txBody>
      </p:sp>
      <p:sp>
        <p:nvSpPr>
          <p:cNvPr id="11267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1800" dirty="0" smtClean="0"/>
              <a:t>Exigências dos participantes</a:t>
            </a:r>
          </a:p>
          <a:p>
            <a:pPr lvl="1"/>
            <a:r>
              <a:rPr lang="pt-BR" sz="1600" dirty="0" smtClean="0">
                <a:solidFill>
                  <a:srgbClr val="FF9933"/>
                </a:solidFill>
              </a:rPr>
              <a:t>Comunidade (através do poder público):</a:t>
            </a:r>
          </a:p>
          <a:p>
            <a:pPr lvl="2"/>
            <a:r>
              <a:rPr lang="pt-BR" sz="1400" dirty="0" smtClean="0"/>
              <a:t>Segurança viária – ausência de acidentes</a:t>
            </a:r>
          </a:p>
          <a:p>
            <a:pPr lvl="2"/>
            <a:r>
              <a:rPr lang="pt-BR" sz="1400" dirty="0" smtClean="0"/>
              <a:t>Preservação do meio ambiente: </a:t>
            </a:r>
          </a:p>
          <a:p>
            <a:pPr lvl="3"/>
            <a:r>
              <a:rPr lang="pt-BR" sz="1400" dirty="0" smtClean="0"/>
              <a:t>Emissões sonoras</a:t>
            </a:r>
          </a:p>
          <a:p>
            <a:pPr lvl="3"/>
            <a:r>
              <a:rPr lang="pt-BR" sz="1400" dirty="0" smtClean="0"/>
              <a:t>Emissão de poluentes</a:t>
            </a:r>
          </a:p>
          <a:p>
            <a:pPr lvl="2"/>
            <a:r>
              <a:rPr lang="pt-BR" sz="1400" dirty="0" smtClean="0"/>
              <a:t>Utilização de energia existente em abundância e barata</a:t>
            </a:r>
          </a:p>
          <a:p>
            <a:pPr lvl="2"/>
            <a:r>
              <a:rPr lang="pt-BR" sz="1400" dirty="0" smtClean="0"/>
              <a:t>Divisão modal que atenda as necessidades da cidade (transportes publico x privado)</a:t>
            </a:r>
          </a:p>
          <a:p>
            <a:pPr lvl="2"/>
            <a:r>
              <a:rPr lang="pt-BR" sz="1400" dirty="0" smtClean="0"/>
              <a:t>Garantia do atendimento</a:t>
            </a:r>
          </a:p>
          <a:p>
            <a:pPr lvl="1"/>
            <a:endParaRPr lang="pt-BR" sz="1800" dirty="0" smtClean="0"/>
          </a:p>
          <a:p>
            <a:endParaRPr lang="pt-BR" dirty="0" smtClean="0"/>
          </a:p>
          <a:p>
            <a:pPr>
              <a:buFont typeface="Wingdings" pitchFamily="2" charset="2"/>
              <a:buNone/>
            </a:pPr>
            <a:endParaRPr lang="pt-BR" sz="1800" dirty="0" smtClean="0"/>
          </a:p>
        </p:txBody>
      </p:sp>
      <p:sp>
        <p:nvSpPr>
          <p:cNvPr id="11268" name="Espaço Reservado para Número de Slide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bg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bg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bg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bg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fld id="{5152C66F-1A3E-4784-B09F-4E774784FA4A}" type="slidenum">
              <a:rPr lang="pt-BR" smtClean="0">
                <a:solidFill>
                  <a:schemeClr val="tx1"/>
                </a:solidFill>
              </a:rPr>
              <a:pPr/>
              <a:t>8</a:t>
            </a:fld>
            <a:endParaRPr lang="pt-BR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Planejamento do TPU</a:t>
            </a:r>
          </a:p>
        </p:txBody>
      </p:sp>
      <p:sp>
        <p:nvSpPr>
          <p:cNvPr id="12291" name="Espaço Reservado para Conteúdo 2"/>
          <p:cNvSpPr>
            <a:spLocks noGrp="1"/>
          </p:cNvSpPr>
          <p:nvPr>
            <p:ph idx="1"/>
          </p:nvPr>
        </p:nvSpPr>
        <p:spPr>
          <a:xfrm>
            <a:off x="280988" y="1524000"/>
            <a:ext cx="7577137" cy="4572000"/>
          </a:xfrm>
        </p:spPr>
        <p:txBody>
          <a:bodyPr/>
          <a:lstStyle/>
          <a:p>
            <a:r>
              <a:rPr lang="pt-BR" sz="1800" smtClean="0"/>
              <a:t>Sinteticamente:</a:t>
            </a:r>
          </a:p>
          <a:p>
            <a:endParaRPr lang="pt-BR" sz="1800" smtClean="0"/>
          </a:p>
          <a:p>
            <a:pPr lvl="1">
              <a:buFontTx/>
              <a:buNone/>
            </a:pPr>
            <a:r>
              <a:rPr lang="pt-BR" sz="2000" smtClean="0">
                <a:latin typeface="Bodoni MT Black" pitchFamily="18" charset="0"/>
              </a:rPr>
              <a:t>“ o planejamento de transporte para uma região consiste em estimar, para um determinado período de tempo, a demanda de passageiros e criar alternativas para atender a essa demanda”</a:t>
            </a:r>
          </a:p>
          <a:p>
            <a:pPr lvl="1">
              <a:buFontTx/>
              <a:buNone/>
            </a:pPr>
            <a:endParaRPr lang="pt-BR" sz="2000" smtClean="0">
              <a:latin typeface="Bodoni MT Black" pitchFamily="18" charset="0"/>
            </a:endParaRPr>
          </a:p>
          <a:p>
            <a:pPr lvl="1">
              <a:buFontTx/>
              <a:buNone/>
            </a:pPr>
            <a:endParaRPr lang="pt-BR" sz="2000" smtClean="0">
              <a:latin typeface="Bodoni MT Black" pitchFamily="18" charset="0"/>
            </a:endParaRPr>
          </a:p>
        </p:txBody>
      </p:sp>
      <p:sp>
        <p:nvSpPr>
          <p:cNvPr id="12292" name="Espaço Reservado para Número de Slide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bg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bg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bg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bg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fld id="{CE70E0DD-811C-430F-88E4-5C05F105E062}" type="slidenum">
              <a:rPr lang="pt-BR" smtClean="0">
                <a:solidFill>
                  <a:schemeClr val="tx1"/>
                </a:solidFill>
              </a:rPr>
              <a:pPr/>
              <a:t>9</a:t>
            </a:fld>
            <a:endParaRPr lang="pt-BR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stra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00"/>
      </a:hlink>
      <a:folHlink>
        <a:srgbClr val="B2B2B2"/>
      </a:folHlink>
    </a:clrScheme>
    <a:fontScheme name="Lastra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9900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  <a:scene3d>
          <a:camera prst="legacyPerspectiveTopRight"/>
          <a:lightRig rig="legacyFlat3" dir="b"/>
        </a:scene3d>
        <a:sp3d extrusionH="121893000" prstMaterial="legacyMatte">
          <a:bevelT w="13500" h="13500" prst="angle"/>
          <a:bevelB w="13500" h="13500" prst="angle"/>
          <a:extrusionClr>
            <a:srgbClr val="FF9900"/>
          </a:extrusionClr>
        </a:sp3d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pt-BR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9900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  <a:scene3d>
          <a:camera prst="legacyPerspectiveTopRight"/>
          <a:lightRig rig="legacyFlat3" dir="b"/>
        </a:scene3d>
        <a:sp3d extrusionH="121893000" prstMaterial="legacyMatte">
          <a:bevelT w="13500" h="13500" prst="angle"/>
          <a:bevelB w="13500" h="13500" prst="angle"/>
          <a:extrusionClr>
            <a:srgbClr val="FF9900"/>
          </a:extrusionClr>
        </a:sp3d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pt-BR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Lastra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stra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stra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stra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stra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stra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stra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Defesa</Template>
  <TotalTime>1428</TotalTime>
  <Words>558</Words>
  <Application>Microsoft Office PowerPoint</Application>
  <PresentationFormat>Apresentação na tela (4:3)</PresentationFormat>
  <Paragraphs>168</Paragraphs>
  <Slides>20</Slides>
  <Notes>1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incorporados</vt:lpstr>
      </vt:variant>
      <vt:variant>
        <vt:i4>1</vt:i4>
      </vt:variant>
      <vt:variant>
        <vt:lpstr>Títulos de slides</vt:lpstr>
      </vt:variant>
      <vt:variant>
        <vt:i4>20</vt:i4>
      </vt:variant>
    </vt:vector>
  </HeadingPairs>
  <TitlesOfParts>
    <vt:vector size="22" baseType="lpstr">
      <vt:lpstr>Lastran</vt:lpstr>
      <vt:lpstr>Gráfico</vt:lpstr>
      <vt:lpstr>Transporte Público Urbano</vt:lpstr>
      <vt:lpstr>Introdução</vt:lpstr>
      <vt:lpstr>Introdução</vt:lpstr>
      <vt:lpstr>Introdução</vt:lpstr>
      <vt:lpstr>Apresentação do PowerPoint</vt:lpstr>
      <vt:lpstr>Introdução</vt:lpstr>
      <vt:lpstr>Introdução</vt:lpstr>
      <vt:lpstr>Introdução</vt:lpstr>
      <vt:lpstr>Planejamento do TPU</vt:lpstr>
      <vt:lpstr>Fases do planejamento</vt:lpstr>
      <vt:lpstr>Informações  básicas</vt:lpstr>
      <vt:lpstr>Formas de obtenção das informações</vt:lpstr>
      <vt:lpstr>Formas de obtenção das informações</vt:lpstr>
      <vt:lpstr>Pesquisas em campo</vt:lpstr>
      <vt:lpstr>Pesquisas em campo</vt:lpstr>
      <vt:lpstr>Pesquisas em campo</vt:lpstr>
      <vt:lpstr>Pesquisas em campo</vt:lpstr>
      <vt:lpstr>Pesquisas em campo</vt:lpstr>
      <vt:lpstr>Pesquisas em campo</vt:lpstr>
      <vt:lpstr>Pesquisas de Campo</vt:lpstr>
    </vt:vector>
  </TitlesOfParts>
  <Company>ufrgs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Seminário de Pesquisa em Transportes I</dc:title>
  <dc:creator>piti</dc:creator>
  <cp:lastModifiedBy>Fernanda David Weber</cp:lastModifiedBy>
  <cp:revision>212</cp:revision>
  <cp:lastPrinted>2011-10-31T13:44:00Z</cp:lastPrinted>
  <dcterms:created xsi:type="dcterms:W3CDTF">2005-03-21T17:51:01Z</dcterms:created>
  <dcterms:modified xsi:type="dcterms:W3CDTF">2012-04-16T16:29:10Z</dcterms:modified>
</cp:coreProperties>
</file>