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77" r:id="rId2"/>
    <p:sldId id="263" r:id="rId3"/>
    <p:sldId id="257" r:id="rId4"/>
    <p:sldId id="264" r:id="rId5"/>
    <p:sldId id="283" r:id="rId6"/>
    <p:sldId id="284" r:id="rId7"/>
    <p:sldId id="279" r:id="rId8"/>
    <p:sldId id="281" r:id="rId9"/>
    <p:sldId id="275" r:id="rId10"/>
    <p:sldId id="282" r:id="rId11"/>
    <p:sldId id="278" r:id="rId12"/>
    <p:sldId id="271" r:id="rId13"/>
    <p:sldId id="381" r:id="rId14"/>
    <p:sldId id="379" r:id="rId15"/>
    <p:sldId id="380" r:id="rId16"/>
    <p:sldId id="317" r:id="rId17"/>
    <p:sldId id="329" r:id="rId18"/>
    <p:sldId id="316" r:id="rId19"/>
    <p:sldId id="377" r:id="rId20"/>
    <p:sldId id="318" r:id="rId21"/>
    <p:sldId id="382" r:id="rId22"/>
    <p:sldId id="319" r:id="rId23"/>
    <p:sldId id="331" r:id="rId24"/>
    <p:sldId id="332" r:id="rId25"/>
    <p:sldId id="333" r:id="rId26"/>
    <p:sldId id="334" r:id="rId27"/>
    <p:sldId id="337" r:id="rId28"/>
    <p:sldId id="340" r:id="rId29"/>
    <p:sldId id="341" r:id="rId30"/>
    <p:sldId id="342" r:id="rId31"/>
    <p:sldId id="359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06" r:id="rId45"/>
    <p:sldId id="307" r:id="rId46"/>
    <p:sldId id="308" r:id="rId47"/>
    <p:sldId id="309" r:id="rId48"/>
    <p:sldId id="328" r:id="rId49"/>
    <p:sldId id="310" r:id="rId50"/>
    <p:sldId id="327" r:id="rId51"/>
    <p:sldId id="311" r:id="rId52"/>
    <p:sldId id="326" r:id="rId53"/>
    <p:sldId id="312" r:id="rId54"/>
    <p:sldId id="313" r:id="rId55"/>
    <p:sldId id="314" r:id="rId56"/>
    <p:sldId id="315" r:id="rId57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F37"/>
    <a:srgbClr val="FF9900"/>
    <a:srgbClr val="006600"/>
    <a:srgbClr val="F7FAC0"/>
    <a:srgbClr val="97EF95"/>
    <a:srgbClr val="F83A1A"/>
    <a:srgbClr val="A8F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3" autoAdjust="0"/>
  </p:normalViewPr>
  <p:slideViewPr>
    <p:cSldViewPr>
      <p:cViewPr varScale="1">
        <p:scale>
          <a:sx n="87" d="100"/>
          <a:sy n="87" d="100"/>
        </p:scale>
        <p:origin x="-106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21E3-4A6F-424F-80D6-D9B09DCC5688}" type="doc">
      <dgm:prSet loTypeId="urn:microsoft.com/office/officeart/2005/8/layout/pyramid1" loCatId="pyramid" qsTypeId="urn:microsoft.com/office/officeart/2005/8/quickstyle/simple5" qsCatId="simple" csTypeId="urn:microsoft.com/office/officeart/2005/8/colors/colorful5" csCatId="colorful" phldr="1"/>
      <dgm:spPr/>
    </dgm:pt>
    <dgm:pt modelId="{EBE492EB-54F8-4D84-A36C-F8C1A5650FC5}">
      <dgm:prSet phldrT="[Texto]"/>
      <dgm:spPr/>
      <dgm:t>
        <a:bodyPr/>
        <a:lstStyle/>
        <a:p>
          <a:r>
            <a:rPr lang="pt-BR" b="1" dirty="0" smtClean="0"/>
            <a:t>Conhecimento</a:t>
          </a:r>
          <a:endParaRPr lang="pt-BR" b="1" dirty="0"/>
        </a:p>
      </dgm:t>
    </dgm:pt>
    <dgm:pt modelId="{BCDE6289-828D-47F6-B242-AA1ACE13D0A1}" type="parTrans" cxnId="{134587E4-ABDF-4514-AA8E-F56A03441A3C}">
      <dgm:prSet/>
      <dgm:spPr/>
      <dgm:t>
        <a:bodyPr/>
        <a:lstStyle/>
        <a:p>
          <a:endParaRPr lang="pt-BR"/>
        </a:p>
      </dgm:t>
    </dgm:pt>
    <dgm:pt modelId="{31F2D6C2-343A-4E29-98CC-ADB57A1842EE}" type="sibTrans" cxnId="{134587E4-ABDF-4514-AA8E-F56A03441A3C}">
      <dgm:prSet/>
      <dgm:spPr/>
      <dgm:t>
        <a:bodyPr/>
        <a:lstStyle/>
        <a:p>
          <a:endParaRPr lang="pt-BR"/>
        </a:p>
      </dgm:t>
    </dgm:pt>
    <dgm:pt modelId="{3E8C2BF8-67A1-4C1D-AB7B-4667472D6E97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Informações</a:t>
          </a:r>
          <a:endParaRPr lang="pt-BR" b="1" dirty="0">
            <a:solidFill>
              <a:schemeClr val="bg1"/>
            </a:solidFill>
          </a:endParaRPr>
        </a:p>
      </dgm:t>
    </dgm:pt>
    <dgm:pt modelId="{F076A078-B546-4570-94FB-79FDB58673E9}" type="parTrans" cxnId="{1715A09B-17FB-4325-B5E9-7A1728B9C5AA}">
      <dgm:prSet/>
      <dgm:spPr/>
      <dgm:t>
        <a:bodyPr/>
        <a:lstStyle/>
        <a:p>
          <a:endParaRPr lang="pt-BR"/>
        </a:p>
      </dgm:t>
    </dgm:pt>
    <dgm:pt modelId="{05AED432-5F88-47F2-92E5-4949738CB048}" type="sibTrans" cxnId="{1715A09B-17FB-4325-B5E9-7A1728B9C5AA}">
      <dgm:prSet/>
      <dgm:spPr/>
      <dgm:t>
        <a:bodyPr/>
        <a:lstStyle/>
        <a:p>
          <a:endParaRPr lang="pt-BR"/>
        </a:p>
      </dgm:t>
    </dgm:pt>
    <dgm:pt modelId="{AC1562CF-0267-4D86-9956-9076C1587234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Dados</a:t>
          </a:r>
          <a:endParaRPr lang="pt-BR" b="1" dirty="0">
            <a:solidFill>
              <a:schemeClr val="bg1"/>
            </a:solidFill>
          </a:endParaRPr>
        </a:p>
      </dgm:t>
    </dgm:pt>
    <dgm:pt modelId="{AA25ACA1-682E-4A67-AF53-4F7230D50C73}" type="parTrans" cxnId="{08C2F05B-7458-4249-960B-F3A525C56F41}">
      <dgm:prSet/>
      <dgm:spPr/>
      <dgm:t>
        <a:bodyPr/>
        <a:lstStyle/>
        <a:p>
          <a:endParaRPr lang="pt-BR"/>
        </a:p>
      </dgm:t>
    </dgm:pt>
    <dgm:pt modelId="{16614CFD-5890-4571-A1C7-1C86658DAC6B}" type="sibTrans" cxnId="{08C2F05B-7458-4249-960B-F3A525C56F41}">
      <dgm:prSet/>
      <dgm:spPr/>
      <dgm:t>
        <a:bodyPr/>
        <a:lstStyle/>
        <a:p>
          <a:endParaRPr lang="pt-BR"/>
        </a:p>
      </dgm:t>
    </dgm:pt>
    <dgm:pt modelId="{270B95F6-E301-4C34-B373-ADEA5EF1049B}" type="pres">
      <dgm:prSet presAssocID="{9E0E21E3-4A6F-424F-80D6-D9B09DCC5688}" presName="Name0" presStyleCnt="0">
        <dgm:presLayoutVars>
          <dgm:dir/>
          <dgm:animLvl val="lvl"/>
          <dgm:resizeHandles val="exact"/>
        </dgm:presLayoutVars>
      </dgm:prSet>
      <dgm:spPr/>
    </dgm:pt>
    <dgm:pt modelId="{9F614D3C-AC5F-44A4-8D01-C6B750F66669}" type="pres">
      <dgm:prSet presAssocID="{EBE492EB-54F8-4D84-A36C-F8C1A5650FC5}" presName="Name8" presStyleCnt="0"/>
      <dgm:spPr/>
    </dgm:pt>
    <dgm:pt modelId="{F4445276-8EDB-4EC1-A75D-D021BFC35FF7}" type="pres">
      <dgm:prSet presAssocID="{EBE492EB-54F8-4D84-A36C-F8C1A5650FC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044612-FBE3-4052-8730-2B3A5F63E955}" type="pres">
      <dgm:prSet presAssocID="{EBE492EB-54F8-4D84-A36C-F8C1A5650F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9398A0-35AB-4605-ADCB-7435E2FABB02}" type="pres">
      <dgm:prSet presAssocID="{3E8C2BF8-67A1-4C1D-AB7B-4667472D6E97}" presName="Name8" presStyleCnt="0"/>
      <dgm:spPr/>
    </dgm:pt>
    <dgm:pt modelId="{5F2C44BC-298A-4EBB-8C02-67A75F8C1919}" type="pres">
      <dgm:prSet presAssocID="{3E8C2BF8-67A1-4C1D-AB7B-4667472D6E9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B69191-EC5D-42F0-A0E4-5DB49FA4296C}" type="pres">
      <dgm:prSet presAssocID="{3E8C2BF8-67A1-4C1D-AB7B-4667472D6E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482D2D-05C5-45FD-B96D-FD1FC6CD5698}" type="pres">
      <dgm:prSet presAssocID="{AC1562CF-0267-4D86-9956-9076C1587234}" presName="Name8" presStyleCnt="0"/>
      <dgm:spPr/>
    </dgm:pt>
    <dgm:pt modelId="{C0A522EE-E30D-4C92-8351-57F56883F4E6}" type="pres">
      <dgm:prSet presAssocID="{AC1562CF-0267-4D86-9956-9076C158723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EB1362-A9B3-4F4E-996F-DC15BC5A799F}" type="pres">
      <dgm:prSet presAssocID="{AC1562CF-0267-4D86-9956-9076C15872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AFB103-2C2D-4002-BBC6-673B7D3C095D}" type="presOf" srcId="{EBE492EB-54F8-4D84-A36C-F8C1A5650FC5}" destId="{70044612-FBE3-4052-8730-2B3A5F63E955}" srcOrd="1" destOrd="0" presId="urn:microsoft.com/office/officeart/2005/8/layout/pyramid1"/>
    <dgm:cxn modelId="{CC7C81A0-FF30-47B0-8E1C-2E326D552401}" type="presOf" srcId="{3E8C2BF8-67A1-4C1D-AB7B-4667472D6E97}" destId="{5F2C44BC-298A-4EBB-8C02-67A75F8C1919}" srcOrd="0" destOrd="0" presId="urn:microsoft.com/office/officeart/2005/8/layout/pyramid1"/>
    <dgm:cxn modelId="{D6D86476-2DDB-4F3E-BACD-F72559D4C00D}" type="presOf" srcId="{EBE492EB-54F8-4D84-A36C-F8C1A5650FC5}" destId="{F4445276-8EDB-4EC1-A75D-D021BFC35FF7}" srcOrd="0" destOrd="0" presId="urn:microsoft.com/office/officeart/2005/8/layout/pyramid1"/>
    <dgm:cxn modelId="{78D98752-E976-4A28-9A52-37C7E8364E86}" type="presOf" srcId="{3E8C2BF8-67A1-4C1D-AB7B-4667472D6E97}" destId="{F8B69191-EC5D-42F0-A0E4-5DB49FA4296C}" srcOrd="1" destOrd="0" presId="urn:microsoft.com/office/officeart/2005/8/layout/pyramid1"/>
    <dgm:cxn modelId="{89650FB9-4298-4901-9D70-667019DF1E0B}" type="presOf" srcId="{AC1562CF-0267-4D86-9956-9076C1587234}" destId="{51EB1362-A9B3-4F4E-996F-DC15BC5A799F}" srcOrd="1" destOrd="0" presId="urn:microsoft.com/office/officeart/2005/8/layout/pyramid1"/>
    <dgm:cxn modelId="{08C2F05B-7458-4249-960B-F3A525C56F41}" srcId="{9E0E21E3-4A6F-424F-80D6-D9B09DCC5688}" destId="{AC1562CF-0267-4D86-9956-9076C1587234}" srcOrd="2" destOrd="0" parTransId="{AA25ACA1-682E-4A67-AF53-4F7230D50C73}" sibTransId="{16614CFD-5890-4571-A1C7-1C86658DAC6B}"/>
    <dgm:cxn modelId="{6FC2420B-0F32-447E-B49C-7456AA66452D}" type="presOf" srcId="{AC1562CF-0267-4D86-9956-9076C1587234}" destId="{C0A522EE-E30D-4C92-8351-57F56883F4E6}" srcOrd="0" destOrd="0" presId="urn:microsoft.com/office/officeart/2005/8/layout/pyramid1"/>
    <dgm:cxn modelId="{1715A09B-17FB-4325-B5E9-7A1728B9C5AA}" srcId="{9E0E21E3-4A6F-424F-80D6-D9B09DCC5688}" destId="{3E8C2BF8-67A1-4C1D-AB7B-4667472D6E97}" srcOrd="1" destOrd="0" parTransId="{F076A078-B546-4570-94FB-79FDB58673E9}" sibTransId="{05AED432-5F88-47F2-92E5-4949738CB048}"/>
    <dgm:cxn modelId="{134587E4-ABDF-4514-AA8E-F56A03441A3C}" srcId="{9E0E21E3-4A6F-424F-80D6-D9B09DCC5688}" destId="{EBE492EB-54F8-4D84-A36C-F8C1A5650FC5}" srcOrd="0" destOrd="0" parTransId="{BCDE6289-828D-47F6-B242-AA1ACE13D0A1}" sibTransId="{31F2D6C2-343A-4E29-98CC-ADB57A1842EE}"/>
    <dgm:cxn modelId="{10759A60-7ADC-4520-B62F-A64BD8D3191F}" type="presOf" srcId="{9E0E21E3-4A6F-424F-80D6-D9B09DCC5688}" destId="{270B95F6-E301-4C34-B373-ADEA5EF1049B}" srcOrd="0" destOrd="0" presId="urn:microsoft.com/office/officeart/2005/8/layout/pyramid1"/>
    <dgm:cxn modelId="{99399BAD-C16D-405B-A2A0-A04956A5A7B3}" type="presParOf" srcId="{270B95F6-E301-4C34-B373-ADEA5EF1049B}" destId="{9F614D3C-AC5F-44A4-8D01-C6B750F66669}" srcOrd="0" destOrd="0" presId="urn:microsoft.com/office/officeart/2005/8/layout/pyramid1"/>
    <dgm:cxn modelId="{5998F294-AE85-49ED-A113-BA25F749AF37}" type="presParOf" srcId="{9F614D3C-AC5F-44A4-8D01-C6B750F66669}" destId="{F4445276-8EDB-4EC1-A75D-D021BFC35FF7}" srcOrd="0" destOrd="0" presId="urn:microsoft.com/office/officeart/2005/8/layout/pyramid1"/>
    <dgm:cxn modelId="{F50553B5-D79D-4054-918A-0B8B6A99A515}" type="presParOf" srcId="{9F614D3C-AC5F-44A4-8D01-C6B750F66669}" destId="{70044612-FBE3-4052-8730-2B3A5F63E955}" srcOrd="1" destOrd="0" presId="urn:microsoft.com/office/officeart/2005/8/layout/pyramid1"/>
    <dgm:cxn modelId="{25EE06EB-7434-459F-BF25-3F68DAD4E15E}" type="presParOf" srcId="{270B95F6-E301-4C34-B373-ADEA5EF1049B}" destId="{809398A0-35AB-4605-ADCB-7435E2FABB02}" srcOrd="1" destOrd="0" presId="urn:microsoft.com/office/officeart/2005/8/layout/pyramid1"/>
    <dgm:cxn modelId="{5E1B558B-6319-47E1-A9CB-9FD00156D7B2}" type="presParOf" srcId="{809398A0-35AB-4605-ADCB-7435E2FABB02}" destId="{5F2C44BC-298A-4EBB-8C02-67A75F8C1919}" srcOrd="0" destOrd="0" presId="urn:microsoft.com/office/officeart/2005/8/layout/pyramid1"/>
    <dgm:cxn modelId="{812D470B-C8E0-4F44-B8E8-020A158FF339}" type="presParOf" srcId="{809398A0-35AB-4605-ADCB-7435E2FABB02}" destId="{F8B69191-EC5D-42F0-A0E4-5DB49FA4296C}" srcOrd="1" destOrd="0" presId="urn:microsoft.com/office/officeart/2005/8/layout/pyramid1"/>
    <dgm:cxn modelId="{841F95EB-D2C9-46E8-AF21-9655A7215E74}" type="presParOf" srcId="{270B95F6-E301-4C34-B373-ADEA5EF1049B}" destId="{47482D2D-05C5-45FD-B96D-FD1FC6CD5698}" srcOrd="2" destOrd="0" presId="urn:microsoft.com/office/officeart/2005/8/layout/pyramid1"/>
    <dgm:cxn modelId="{CF778F68-5EA2-41FA-99FA-0E7C8E063E30}" type="presParOf" srcId="{47482D2D-05C5-45FD-B96D-FD1FC6CD5698}" destId="{C0A522EE-E30D-4C92-8351-57F56883F4E6}" srcOrd="0" destOrd="0" presId="urn:microsoft.com/office/officeart/2005/8/layout/pyramid1"/>
    <dgm:cxn modelId="{14717CDC-0288-4289-B08D-AFC571A87BEE}" type="presParOf" srcId="{47482D2D-05C5-45FD-B96D-FD1FC6CD5698}" destId="{51EB1362-A9B3-4F4E-996F-DC15BC5A79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45276-8EDB-4EC1-A75D-D021BFC35FF7}">
      <dsp:nvSpPr>
        <dsp:cNvPr id="0" name=""/>
        <dsp:cNvSpPr/>
      </dsp:nvSpPr>
      <dsp:spPr>
        <a:xfrm>
          <a:off x="812146" y="0"/>
          <a:ext cx="812146" cy="648072"/>
        </a:xfrm>
        <a:prstGeom prst="trapezoid">
          <a:avLst>
            <a:gd name="adj" fmla="val 6265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/>
            <a:t>Conhecimento</a:t>
          </a:r>
          <a:endParaRPr lang="pt-BR" sz="800" b="1" kern="1200" dirty="0"/>
        </a:p>
      </dsp:txBody>
      <dsp:txXfrm>
        <a:off x="812146" y="0"/>
        <a:ext cx="812146" cy="648072"/>
      </dsp:txXfrm>
    </dsp:sp>
    <dsp:sp modelId="{5F2C44BC-298A-4EBB-8C02-67A75F8C1919}">
      <dsp:nvSpPr>
        <dsp:cNvPr id="0" name=""/>
        <dsp:cNvSpPr/>
      </dsp:nvSpPr>
      <dsp:spPr>
        <a:xfrm>
          <a:off x="406073" y="648072"/>
          <a:ext cx="1624293" cy="648072"/>
        </a:xfrm>
        <a:prstGeom prst="trapezoid">
          <a:avLst>
            <a:gd name="adj" fmla="val 62659"/>
          </a:avLst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bg1"/>
              </a:solidFill>
            </a:rPr>
            <a:t>Informações</a:t>
          </a:r>
          <a:endParaRPr lang="pt-BR" sz="800" b="1" kern="1200" dirty="0">
            <a:solidFill>
              <a:schemeClr val="bg1"/>
            </a:solidFill>
          </a:endParaRPr>
        </a:p>
      </dsp:txBody>
      <dsp:txXfrm>
        <a:off x="690324" y="648072"/>
        <a:ext cx="1055790" cy="648072"/>
      </dsp:txXfrm>
    </dsp:sp>
    <dsp:sp modelId="{C0A522EE-E30D-4C92-8351-57F56883F4E6}">
      <dsp:nvSpPr>
        <dsp:cNvPr id="0" name=""/>
        <dsp:cNvSpPr/>
      </dsp:nvSpPr>
      <dsp:spPr>
        <a:xfrm>
          <a:off x="0" y="1296144"/>
          <a:ext cx="2436440" cy="648072"/>
        </a:xfrm>
        <a:prstGeom prst="trapezoid">
          <a:avLst>
            <a:gd name="adj" fmla="val 62659"/>
          </a:avLst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>
              <a:solidFill>
                <a:schemeClr val="bg1"/>
              </a:solidFill>
            </a:rPr>
            <a:t>Dados</a:t>
          </a:r>
          <a:endParaRPr lang="pt-BR" sz="800" b="1" kern="1200" dirty="0">
            <a:solidFill>
              <a:schemeClr val="bg1"/>
            </a:solidFill>
          </a:endParaRPr>
        </a:p>
      </dsp:txBody>
      <dsp:txXfrm>
        <a:off x="426376" y="1296144"/>
        <a:ext cx="1583686" cy="64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68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31" y="0"/>
            <a:ext cx="294516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03"/>
            <a:ext cx="294368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31" y="9378903"/>
            <a:ext cx="294516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fld id="{BCCD6AC0-B258-4CAB-BBD1-D2AF87E7F7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123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6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31" y="0"/>
            <a:ext cx="294516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84D1DC-7142-45C6-9807-167CF7283C02}" type="datetimeFigureOut">
              <a:rPr lang="pt-BR"/>
              <a:pPr>
                <a:defRPr/>
              </a:pPr>
              <a:t>14/05/2012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903"/>
            <a:ext cx="2945167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31" y="9378903"/>
            <a:ext cx="2945167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712E4A-B3EF-42B2-B7D5-DAF928F38F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0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28EEEF-E450-43C0-A431-F61F990BF878}" type="slidenum">
              <a:rPr lang="pt-BR" smtClean="0"/>
              <a:pPr eaLnBrk="1" hangingPunct="1"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BE6A2F-B52E-4FE2-8D29-63606DB087EA}" type="slidenum">
              <a:rPr lang="pt-BR" smtClean="0"/>
              <a:pPr eaLnBrk="1" hangingPunct="1"/>
              <a:t>44</a:t>
            </a:fld>
            <a:endParaRPr lang="pt-B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C5160D-2B28-4A42-9DA2-C7ABCE25E38A}" type="slidenum">
              <a:rPr lang="pt-BR" smtClean="0"/>
              <a:pPr eaLnBrk="1" hangingPunct="1"/>
              <a:t>45</a:t>
            </a:fld>
            <a:endParaRPr lang="pt-B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93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5108EA-2BCE-438B-AB67-A3ED5B37D289}" type="slidenum">
              <a:rPr lang="pt-BR" smtClean="0"/>
              <a:pPr eaLnBrk="1" hangingPunct="1"/>
              <a:t>46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03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8043C3-F681-4BC1-925B-BC0C699442FA}" type="slidenum">
              <a:rPr lang="pt-BR" smtClean="0"/>
              <a:pPr eaLnBrk="1" hangingPunct="1"/>
              <a:t>54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8F89-004B-47A9-AA26-C7CD8CDCF1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45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82EFB-0CDA-4FD6-AF5C-889FA87F3D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13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9E2DD-0321-4C44-867E-4105FB1044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2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F769-798D-4118-943E-CF931FE521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35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2A103-F071-4B22-B624-493A88083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59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3D97-E01D-453F-88F7-2363BFF0C0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1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22D3-6B0A-4E46-9ACF-D656C5B0F8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15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6944D-1B71-4261-9CAE-26EA6571CB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04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08363-7DBC-4D92-B7A2-1D868EDFF0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07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EF518-426B-4167-888F-E4F86CCF40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34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61AC0-7C31-40D8-8748-086E4F9632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2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406546B-21DC-48F0-9ADB-47F1F5D3A6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 userDrawn="1"/>
        </p:nvSpPr>
        <p:spPr bwMode="auto">
          <a:xfrm rot="5400000">
            <a:off x="4229100" y="-3748087"/>
            <a:ext cx="685800" cy="9144000"/>
          </a:xfrm>
          <a:prstGeom prst="moon">
            <a:avLst>
              <a:gd name="adj" fmla="val 87500"/>
            </a:avLst>
          </a:prstGeom>
          <a:solidFill>
            <a:srgbClr val="FFFFFF"/>
          </a:solidFill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>
            <a:off x="0" y="1052513"/>
            <a:ext cx="755650" cy="5805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8" y="864"/>
              </a:cxn>
              <a:cxn ang="0">
                <a:pos x="0" y="3504"/>
              </a:cxn>
            </a:cxnLst>
            <a:rect l="0" t="0" r="r" b="b"/>
            <a:pathLst>
              <a:path w="768" h="3504">
                <a:moveTo>
                  <a:pt x="0" y="0"/>
                </a:moveTo>
                <a:cubicBezTo>
                  <a:pt x="384" y="140"/>
                  <a:pt x="768" y="280"/>
                  <a:pt x="768" y="864"/>
                </a:cubicBezTo>
                <a:cubicBezTo>
                  <a:pt x="768" y="1448"/>
                  <a:pt x="384" y="2476"/>
                  <a:pt x="0" y="3504"/>
                </a:cubicBezTo>
              </a:path>
            </a:pathLst>
          </a:custGeom>
          <a:solidFill>
            <a:srgbClr val="DDDDDD"/>
          </a:soli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6375" y="2708275"/>
            <a:ext cx="6400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b="1" dirty="0"/>
              <a:t>TECNOLOGIA DE INFORMAÇÃO APLICADA À OPERAÇÃO E GESTÃO DO TRANSPORTE </a:t>
            </a:r>
            <a:r>
              <a:rPr lang="pt-BR" sz="2800" b="1" dirty="0" smtClean="0"/>
              <a:t>PÚBLICO</a:t>
            </a:r>
            <a:endParaRPr lang="pt-BR" sz="2800" b="1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85800" y="574675"/>
            <a:ext cx="7620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/>
              <a:t>UNIVERSIDADE FEDERAL DO RIO GRANDE DO SUL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/>
              <a:t>ESCOLA DE ENGENHARIA – DEPARTAMENTO DE ENGENHARIA DE PRODUÇÃO E TRANSPORTES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692275" y="5445125"/>
            <a:ext cx="56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b="1" dirty="0" smtClean="0"/>
              <a:t>Agradecimentos ao Prof</a:t>
            </a:r>
            <a:r>
              <a:rPr lang="pt-BR" sz="1600" b="1" dirty="0"/>
              <a:t>. </a:t>
            </a:r>
            <a:r>
              <a:rPr lang="pt-BR" sz="1600" b="1" dirty="0" smtClean="0"/>
              <a:t>MICHEL pela disponibilização do material e estruturação dos slides.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>
                <a:solidFill>
                  <a:srgbClr val="0000FF"/>
                </a:solidFill>
              </a:rPr>
              <a:t>Sistemas de informações  – área de planejamento  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755650" y="1557338"/>
            <a:ext cx="720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/>
              <a:t>GIS – </a:t>
            </a:r>
            <a:r>
              <a:rPr lang="pt-BR" b="1" i="1"/>
              <a:t>Geographic Information System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827088" y="2349500"/>
            <a:ext cx="7561262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b="1"/>
              <a:t> são sistemas que visam a coleta, armazenamento, manipulação, análise e apresentação de informações sobre entidades de expressão espacial, isto é, entes cuja localização, forma, posição e conectividade são relevantes;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b="1"/>
              <a:t> um dado espacial ou dado geográfico possui uma </a:t>
            </a:r>
            <a:r>
              <a:rPr lang="pt-BR" b="1" i="1"/>
              <a:t>localização</a:t>
            </a:r>
            <a:r>
              <a:rPr lang="pt-BR" b="1"/>
              <a:t> expressa como coordenadas de um mapa e </a:t>
            </a:r>
            <a:r>
              <a:rPr lang="pt-BR" b="1" i="1"/>
              <a:t>atributos descritivos</a:t>
            </a:r>
            <a:r>
              <a:rPr lang="pt-BR" b="1"/>
              <a:t> são representados num banco de dados convencional;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b="1"/>
              <a:t> a utilização deste sistema possibilita disponibilizar informações gráficas (mapas, desenhos, imagens e figuras em geral) e tabulares (atributos relativos aos elementos gráficos) mutuamente relacionadas em um único ambiente. </a:t>
            </a:r>
          </a:p>
        </p:txBody>
      </p:sp>
      <p:sp>
        <p:nvSpPr>
          <p:cNvPr id="12293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468313" y="765175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>
                <a:solidFill>
                  <a:srgbClr val="0000FF"/>
                </a:solidFill>
              </a:rPr>
              <a:t>Sistemas de informações  – comunicação  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755650" y="1341438"/>
            <a:ext cx="626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/>
              <a:t>EDI – </a:t>
            </a:r>
            <a:r>
              <a:rPr lang="pt-BR" b="1" i="1"/>
              <a:t>Eletronic Data Interchange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900113" y="1916113"/>
            <a:ext cx="74898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b="1"/>
              <a:t> forma tradicional de comunicação entre duas empresas, através de uma rede VAN com utilização de caixas postais. Recentemente os sistemas EDI tem evoluído para os chamados WEB EDI, onde é utilizado o mesmo conceito de comunicação de dados, mas utilizando recursos da internet, barateando o custo do processo, uma vez que não é necessária a participação de uma empresa VAN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755650" y="4149725"/>
            <a:ext cx="4103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/>
              <a:t>GPS – </a:t>
            </a:r>
            <a:r>
              <a:rPr lang="pt-BR" b="1" i="1"/>
              <a:t>Geograph Position System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1042988" y="4868863"/>
            <a:ext cx="68405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b="1"/>
              <a:t> realizam o monitoramento e rastreamento de veículos, orientando qual rota a seguir ou dando a sua posição exata em um mapa.</a:t>
            </a:r>
          </a:p>
        </p:txBody>
      </p:sp>
      <p:sp>
        <p:nvSpPr>
          <p:cNvPr id="13319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684213" y="981075"/>
            <a:ext cx="691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>
                <a:solidFill>
                  <a:srgbClr val="0000FF"/>
                </a:solidFill>
              </a:rPr>
              <a:t>Tomada de decisão em TI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971550" y="1844675"/>
            <a:ext cx="72009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 b="1"/>
              <a:t> escolher um sistema de TI que leve em consideração os fatores-chave para o sucesso da empresa;</a:t>
            </a:r>
          </a:p>
          <a:p>
            <a:pPr eaLnBrk="1" hangingPunct="1">
              <a:spcBef>
                <a:spcPct val="50000"/>
              </a:spcBef>
            </a:pPr>
            <a:endParaRPr lang="pt-BR" sz="20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 b="1"/>
              <a:t> alinhar nível de necessidade de sofisticação;</a:t>
            </a:r>
          </a:p>
          <a:p>
            <a:pPr eaLnBrk="1" hangingPunct="1">
              <a:spcBef>
                <a:spcPct val="50000"/>
              </a:spcBef>
            </a:pPr>
            <a:endParaRPr lang="pt-BR" sz="20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 b="1"/>
              <a:t> utilizar sistemas de TI para apoiar a tomada de decisões mas não para tomar decisões;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pt-BR" sz="2000" b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 b="1"/>
              <a:t> pensar no futuro.</a:t>
            </a:r>
          </a:p>
        </p:txBody>
      </p:sp>
      <p:sp>
        <p:nvSpPr>
          <p:cNvPr id="14340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1500" y="2286000"/>
          <a:ext cx="8286752" cy="3071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1688"/>
                <a:gridCol w="2071688"/>
                <a:gridCol w="2071688"/>
                <a:gridCol w="2071688"/>
              </a:tblGrid>
              <a:tr h="38796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Fase</a:t>
                      </a:r>
                      <a:endParaRPr lang="pt-BR" sz="1800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Planejamento</a:t>
                      </a:r>
                      <a:endParaRPr lang="pt-BR" sz="1800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Programação</a:t>
                      </a:r>
                      <a:endParaRPr lang="pt-BR" sz="1800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Execução</a:t>
                      </a:r>
                      <a:endParaRPr lang="pt-BR" sz="1800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57397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Horizonte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Médio e longo prazo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Algumas meses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Dia de operação</a:t>
                      </a:r>
                    </a:p>
                  </a:txBody>
                  <a:tcPr marL="0" marR="0" marT="0" marB="0" anchor="ctr"/>
                </a:tc>
              </a:tr>
              <a:tr h="38796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Nível de serviço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Redução de custo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Fazer acontecer</a:t>
                      </a:r>
                    </a:p>
                  </a:txBody>
                  <a:tcPr marL="0" marR="0" marT="0" marB="0" anchor="ctr"/>
                </a:tc>
              </a:tr>
              <a:tr h="172191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Etapas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Rede de linhas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Itinerário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Freqüências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Tarifas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Quadro horário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Programação da frota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Programação de tripulação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Escala mensal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Alocação de frota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Alocação de tripulação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Re-estabelecimento da normalidade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5389" name="Título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r>
              <a:rPr lang="pt-BR" b="1" smtClean="0"/>
              <a:t>Etapas de um sistema de gestão operacional</a:t>
            </a:r>
            <a:endParaRPr lang="pt-BR" smtClean="0"/>
          </a:p>
        </p:txBody>
      </p:sp>
      <p:sp>
        <p:nvSpPr>
          <p:cNvPr id="15390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00FF"/>
                </a:solidFill>
              </a:rPr>
              <a:t>Sistema de gestão operacional eficiente</a:t>
            </a:r>
            <a:endParaRPr lang="pt-BR" sz="3600" dirty="0" smtClean="0">
              <a:solidFill>
                <a:srgbClr val="0000FF"/>
              </a:solidFill>
            </a:endParaRP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 smtClean="0"/>
              <a:t>O investimento em um sistema de gestão operacional informatizado e eficiente permite:</a:t>
            </a:r>
          </a:p>
          <a:p>
            <a:pPr lvl="1"/>
            <a:r>
              <a:rPr lang="pt-BR" dirty="0" smtClean="0"/>
              <a:t> </a:t>
            </a:r>
            <a:r>
              <a:rPr lang="pt-BR" sz="2400" dirty="0" smtClean="0"/>
              <a:t>uma melhor alocação das viagens em relação à demanda; </a:t>
            </a:r>
          </a:p>
          <a:p>
            <a:pPr lvl="1"/>
            <a:r>
              <a:rPr lang="pt-BR" sz="2400" dirty="0" smtClean="0"/>
              <a:t>melhor aproveitamento e utilização da frota;</a:t>
            </a:r>
          </a:p>
          <a:p>
            <a:pPr lvl="1"/>
            <a:r>
              <a:rPr lang="pt-BR" sz="2400" dirty="0" smtClean="0"/>
              <a:t>melhor aproveitamento da tripulação;</a:t>
            </a:r>
          </a:p>
          <a:p>
            <a:pPr lvl="1"/>
            <a:r>
              <a:rPr lang="pt-BR" sz="2400" dirty="0" smtClean="0"/>
              <a:t>maior aderência do realizado sobre o programado;</a:t>
            </a:r>
          </a:p>
          <a:p>
            <a:pPr lvl="1"/>
            <a:r>
              <a:rPr lang="pt-BR" sz="2400" dirty="0" smtClean="0"/>
              <a:t> e rapidez e minimização dos impactos de irregularidades operacionais. </a:t>
            </a:r>
          </a:p>
          <a:p>
            <a:endParaRPr lang="pt-BR" dirty="0" smtClean="0"/>
          </a:p>
        </p:txBody>
      </p:sp>
      <p:sp>
        <p:nvSpPr>
          <p:cNvPr id="16388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pt-BR" sz="3600" b="1" smtClean="0">
                <a:solidFill>
                  <a:srgbClr val="0000FF"/>
                </a:solidFill>
              </a:rPr>
              <a:t>Sistema de gestão operacional eficiente</a:t>
            </a:r>
            <a:endParaRPr lang="pt-BR" sz="3600" smtClean="0">
              <a:solidFill>
                <a:srgbClr val="0000FF"/>
              </a:solidFill>
            </a:endParaRP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400" b="1" u="sng" dirty="0" smtClean="0"/>
          </a:p>
          <a:p>
            <a:pPr algn="just"/>
            <a:r>
              <a:rPr lang="pt-BR" sz="2400" b="1" u="sng" dirty="0" smtClean="0"/>
              <a:t>Para </a:t>
            </a:r>
            <a:r>
              <a:rPr lang="pt-BR" sz="2400" b="1" u="sng" dirty="0" smtClean="0"/>
              <a:t>a empresa</a:t>
            </a:r>
            <a:r>
              <a:rPr lang="pt-BR" sz="2400" dirty="0" smtClean="0"/>
              <a:t>, os benefícios são a maior produtividade da frota e tripulação, maior segurança na tomada de decisão e rapidez na execução da ação planejada, e melhor resultado econômico. </a:t>
            </a:r>
          </a:p>
          <a:p>
            <a:pPr algn="just"/>
            <a:r>
              <a:rPr lang="pt-BR" sz="2400" b="1" u="sng" dirty="0" smtClean="0"/>
              <a:t>Para o passageiro</a:t>
            </a:r>
            <a:r>
              <a:rPr lang="pt-BR" sz="2400" dirty="0" smtClean="0"/>
              <a:t>, obtém-se melhor nível de serviço, seja em pontualidade, regularidade ou nível de ocupação do veículo. </a:t>
            </a:r>
          </a:p>
          <a:p>
            <a:pPr algn="just"/>
            <a:r>
              <a:rPr lang="pt-BR" sz="2400" b="1" u="sng" dirty="0" smtClean="0"/>
              <a:t>Para o órgão gestor </a:t>
            </a:r>
            <a:r>
              <a:rPr lang="pt-BR" sz="2400" dirty="0" smtClean="0"/>
              <a:t>beneficia-se tendo um melhor aparelhamento para gestão, modernizando a sua forma de trabalho.</a:t>
            </a:r>
          </a:p>
        </p:txBody>
      </p:sp>
      <p:sp>
        <p:nvSpPr>
          <p:cNvPr id="17412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smtClean="0">
                <a:solidFill>
                  <a:srgbClr val="0000FF"/>
                </a:solidFill>
              </a:rPr>
              <a:t>Sistema de gestão operacional</a:t>
            </a:r>
            <a:r>
              <a:rPr lang="pt-BR" sz="400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Como os serviços são projetados ou planejados? </a:t>
            </a:r>
          </a:p>
          <a:p>
            <a:pPr algn="just"/>
            <a:r>
              <a:rPr lang="pt-BR" sz="2000" dirty="0" smtClean="0"/>
              <a:t>Como os processos principais do negócio são analisados e melhorados? </a:t>
            </a:r>
          </a:p>
          <a:p>
            <a:pPr algn="just">
              <a:buFontTx/>
              <a:buNone/>
            </a:pPr>
            <a:endParaRPr lang="pt-BR" sz="2000" dirty="0" smtClean="0"/>
          </a:p>
          <a:p>
            <a:pPr marL="0" indent="0" algn="just">
              <a:buFontTx/>
              <a:buNone/>
            </a:pPr>
            <a:r>
              <a:rPr lang="pt-BR" sz="2000" dirty="0" smtClean="0"/>
              <a:t>Para </a:t>
            </a:r>
            <a:r>
              <a:rPr lang="pt-BR" sz="2000" dirty="0" smtClean="0"/>
              <a:t>estar sempre na vanguarda de sua área de atuação, a organização precisa gerar </a:t>
            </a:r>
            <a:r>
              <a:rPr lang="pt-BR" sz="2000" dirty="0" smtClean="0"/>
              <a:t>ideias </a:t>
            </a:r>
            <a:r>
              <a:rPr lang="pt-BR" sz="2000" dirty="0" smtClean="0"/>
              <a:t>originais e incorporá-las continuamente a seus processos e serviços, visando conquistar novos clientes. A inovação é um dos principais fundamentos da empresas vencedoras. Por outro lado, “Quando o domínio dos processos é pleno, há previsibilidade dos resultados, o que serve de base para a implementação de inovações e melhorias”. </a:t>
            </a:r>
          </a:p>
          <a:p>
            <a:pPr marL="0" indent="0"/>
            <a:endParaRPr lang="pt-BR" sz="2800" dirty="0" smtClean="0"/>
          </a:p>
        </p:txBody>
      </p:sp>
      <p:sp>
        <p:nvSpPr>
          <p:cNvPr id="18436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smtClean="0">
                <a:solidFill>
                  <a:srgbClr val="0000FF"/>
                </a:solidFill>
              </a:rPr>
              <a:t>Sistema de gestão operacional 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dirty="0" smtClean="0"/>
              <a:t>O principal processo de uma empresa de ônibus é a prestação do serviço de transporte aos seus clientes. Numa empresa operadora de transporte urbano, mais de 70% do custo operacional está concentrado nos itens tripulação e rodagem (envolvendo combustível, pneus e lubrificantes).</a:t>
            </a:r>
          </a:p>
          <a:p>
            <a:pPr algn="just"/>
            <a:r>
              <a:rPr lang="pt-BR" sz="2000" dirty="0" smtClean="0"/>
              <a:t> Um sistema de gestão operacional eficaz afeta diretamente esses custos, além da receita, podendo trazer ganhos significativos para a empresa. Para tal, é necessário que uma série de atividades sejam desempenhadas, antes, durante e depois da realização do serviço. </a:t>
            </a:r>
          </a:p>
          <a:p>
            <a:pPr algn="just"/>
            <a:r>
              <a:rPr lang="pt-BR" sz="2000" dirty="0" smtClean="0"/>
              <a:t>A programação horária, o controle da execução (ou controle operacional), a execução do serviço em si, e a estatística, com a apuração dos resultados alcançados, são as principais etapas desse processo.</a:t>
            </a:r>
          </a:p>
        </p:txBody>
      </p:sp>
      <p:sp>
        <p:nvSpPr>
          <p:cNvPr id="19460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rgbClr val="0000FF"/>
                </a:solidFill>
              </a:rPr>
              <a:t>Controle operacional on-line</a:t>
            </a:r>
            <a:endParaRPr lang="pt-BR" smtClean="0">
              <a:solidFill>
                <a:srgbClr val="0000FF"/>
              </a:solidFill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dirty="0" smtClean="0"/>
              <a:t>O controle operacional on-line permite o monitoramento dos eventos realizados, face aos programados, a detecção de anormalidades, além de auxiliar na correção ou </a:t>
            </a:r>
            <a:r>
              <a:rPr lang="pt-BR" sz="2000" dirty="0" smtClean="0"/>
              <a:t>reestabelecimento </a:t>
            </a:r>
            <a:r>
              <a:rPr lang="pt-BR" sz="2000" dirty="0" smtClean="0"/>
              <a:t>do serviço. </a:t>
            </a:r>
          </a:p>
          <a:p>
            <a:pPr algn="just"/>
            <a:r>
              <a:rPr lang="pt-BR" sz="2000" dirty="0" smtClean="0"/>
              <a:t>O controle operacional permite a identificação de áreas problemáticas na linhas, onde as programações normalmente entram em colapso, ou onde, com </a:t>
            </a:r>
            <a:r>
              <a:rPr lang="pt-BR" sz="2000" dirty="0" smtClean="0"/>
              <a:t>frequência, </a:t>
            </a:r>
            <a:r>
              <a:rPr lang="pt-BR" sz="2000" dirty="0" smtClean="0"/>
              <a:t>os ônibus </a:t>
            </a:r>
            <a:r>
              <a:rPr lang="pt-BR" sz="2000" dirty="0" smtClean="0"/>
              <a:t>comboiam-se </a:t>
            </a:r>
            <a:r>
              <a:rPr lang="pt-BR" sz="2000" dirty="0" smtClean="0"/>
              <a:t>excessivamente. </a:t>
            </a:r>
          </a:p>
          <a:p>
            <a:pPr algn="just"/>
            <a:r>
              <a:rPr lang="pt-BR" sz="2000" dirty="0" smtClean="0"/>
              <a:t>O objetivo final é o de permitir o desenvolvimento de programações horárias mais precisas, e manter a sua execução a mais aderente possível à programação.</a:t>
            </a:r>
          </a:p>
          <a:p>
            <a:endParaRPr lang="pt-BR" sz="2000" dirty="0" smtClean="0"/>
          </a:p>
        </p:txBody>
      </p:sp>
      <p:sp>
        <p:nvSpPr>
          <p:cNvPr id="20484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rgbClr val="0000FF"/>
                </a:solidFill>
              </a:rPr>
              <a:t>Controle operacional on-line</a:t>
            </a:r>
            <a:endParaRPr lang="pt-BR" smtClean="0">
              <a:solidFill>
                <a:srgbClr val="0000FF"/>
              </a:solidFill>
            </a:endParaRP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dirty="0" smtClean="0"/>
              <a:t>O melhor conhecimento dos tempos de viagem nos trechos permite a redução dos tempos a serem considerados na programação, reduzindo as horas de motorista e de veículo.</a:t>
            </a:r>
          </a:p>
          <a:p>
            <a:pPr algn="just"/>
            <a:r>
              <a:rPr lang="pt-BR" sz="2000" dirty="0" smtClean="0"/>
              <a:t> A maior pontualidade e regularidade nos horários possibilita redução de viagens, com </a:t>
            </a:r>
            <a:r>
              <a:rPr lang="pt-BR" sz="2000" dirty="0" smtClean="0"/>
              <a:t>consequente </a:t>
            </a:r>
            <a:r>
              <a:rPr lang="pt-BR" sz="2000" dirty="0" smtClean="0"/>
              <a:t>redução da quilometragem e custo de rodagem. Um sistema moderno de controle operacional também provoca uma mudança de atitude dos motoristas e despachantes (fiscais) da linha e garagem, elevando a pontualidade de horários pelo “efeito vigilância”. </a:t>
            </a:r>
          </a:p>
          <a:p>
            <a:pPr algn="just"/>
            <a:r>
              <a:rPr lang="pt-BR" sz="2000" dirty="0" smtClean="0"/>
              <a:t>Numa perspectiva mais ampla, estabelece-se uma nova curva de aprendizado na área operacional da empresa, associando-se soluções e ações cada vez melhores às ocorrências dos problemas operacionais do dia-a-dia, de forma racional, lógica e transparente.</a:t>
            </a:r>
          </a:p>
          <a:p>
            <a:endParaRPr lang="pt-BR" dirty="0" smtClean="0"/>
          </a:p>
        </p:txBody>
      </p:sp>
      <p:sp>
        <p:nvSpPr>
          <p:cNvPr id="21508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79375" y="88900"/>
            <a:ext cx="773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539750" y="836613"/>
            <a:ext cx="540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>
                <a:solidFill>
                  <a:srgbClr val="0000FF"/>
                </a:solidFill>
              </a:rPr>
              <a:t>Introdução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755650" y="1773238"/>
            <a:ext cx="7777163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2000" dirty="0"/>
              <a:t> A evolução da 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r>
              <a:rPr lang="pt-BR" sz="2000" dirty="0"/>
              <a:t> nos últimos 25 anos possibilita uma ampla </a:t>
            </a:r>
            <a:r>
              <a:rPr lang="pt-BR" sz="2000" dirty="0">
                <a:solidFill>
                  <a:srgbClr val="FF0000"/>
                </a:solidFill>
              </a:rPr>
              <a:t>modificação na forma de operação </a:t>
            </a:r>
            <a:r>
              <a:rPr lang="pt-BR" sz="2000" dirty="0"/>
              <a:t>de várias empresas, trazendo impactos positivos sobre o planejamento, a execução e o controle das atividades de um modo geral;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dirty="0"/>
              <a:t> Cria-se assim um ambiente favorável para </a:t>
            </a:r>
            <a:r>
              <a:rPr lang="pt-BR" sz="2000" dirty="0">
                <a:solidFill>
                  <a:srgbClr val="FF0000"/>
                </a:solidFill>
              </a:rPr>
              <a:t>inovações na área de transportes</a:t>
            </a:r>
            <a:r>
              <a:rPr lang="pt-BR" sz="2000" dirty="0"/>
              <a:t>, motivadas principalmente pelo aumento significativo na complexidade das operações (clientes cada vez mais exigentes, congestionamentos, acidentes,etc.);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sz="2000" dirty="0"/>
              <a:t> A informação é crucial para o </a:t>
            </a:r>
            <a:r>
              <a:rPr lang="pt-BR" sz="2000" dirty="0">
                <a:solidFill>
                  <a:srgbClr val="FF0000"/>
                </a:solidFill>
              </a:rPr>
              <a:t>desempenho da operação</a:t>
            </a:r>
            <a:r>
              <a:rPr lang="pt-BR" sz="2000" dirty="0"/>
              <a:t>, por dois motivos: é o elo que conecta os vários elementos da operação e disponibiliza os fatos que podem dar suporte ao processo de tomada de decisão tanto na operação quanto no planejamento.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pt-BR" sz="3200" b="1" smtClean="0">
                <a:solidFill>
                  <a:schemeClr val="tx1"/>
                </a:solidFill>
              </a:rPr>
              <a:t>NOVAS SOLUÇÕES TECNOLÓGICAS, TENDÊNCIAS E BENEFÍCIOS</a:t>
            </a:r>
            <a:endParaRPr lang="pt-BR" sz="3200" smtClean="0"/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2800" dirty="0" smtClean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r>
              <a:rPr lang="pt-BR" dirty="0" smtClean="0">
                <a:solidFill>
                  <a:srgbClr val="0000FF"/>
                </a:solidFill>
              </a:rPr>
              <a:t>Padronização </a:t>
            </a:r>
            <a:r>
              <a:rPr lang="pt-BR" dirty="0" smtClean="0">
                <a:solidFill>
                  <a:srgbClr val="0000FF"/>
                </a:solidFill>
              </a:rPr>
              <a:t>da Troca de Informações entre Equipamentos </a:t>
            </a:r>
            <a:endParaRPr lang="pt-BR" dirty="0" smtClean="0">
              <a:solidFill>
                <a:srgbClr val="0000FF"/>
              </a:solidFill>
            </a:endParaRPr>
          </a:p>
          <a:p>
            <a:pPr marL="0" indent="0" algn="just">
              <a:buFontTx/>
              <a:buNone/>
            </a:pPr>
            <a:r>
              <a:rPr lang="pt-BR" sz="2800" dirty="0" smtClean="0"/>
              <a:t>A </a:t>
            </a:r>
            <a:r>
              <a:rPr lang="pt-BR" sz="2800" dirty="0" smtClean="0"/>
              <a:t>padronização da troca de informações entre equipamentos ITS é importante no sentido de que sistemas de diferentes fabricantes, fornecendo equipamentos e serviços a diversas setores, passem a se comunicar de forma uniforme, favorecendo a integração de </a:t>
            </a:r>
            <a:r>
              <a:rPr lang="pt-BR" sz="2800" dirty="0" smtClean="0"/>
              <a:t>informações</a:t>
            </a:r>
            <a:r>
              <a:rPr lang="pt-BR" sz="2800" dirty="0"/>
              <a:t>.</a:t>
            </a:r>
            <a:endParaRPr lang="pt-BR" sz="2800" dirty="0" smtClean="0"/>
          </a:p>
        </p:txBody>
      </p:sp>
      <p:sp>
        <p:nvSpPr>
          <p:cNvPr id="22532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BR" sz="3600" b="1" smtClean="0">
                <a:solidFill>
                  <a:srgbClr val="0000FF"/>
                </a:solidFill>
              </a:rPr>
              <a:t>O que são Sistemas Inteligentes de Transporte?</a:t>
            </a:r>
            <a:endParaRPr lang="pt-BR" sz="3600" smtClean="0">
              <a:solidFill>
                <a:srgbClr val="0000FF"/>
              </a:solidFill>
            </a:endParaRP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075110"/>
          </a:xfrm>
        </p:spPr>
        <p:txBody>
          <a:bodyPr/>
          <a:lstStyle/>
          <a:p>
            <a:pPr algn="just"/>
            <a:r>
              <a:rPr lang="pt-BR" sz="2400" dirty="0" smtClean="0"/>
              <a:t>Sistemas inteligentes de transporte, ou ITS, é a denominação dada às soluções de eletrônica, tecnologia de informação e comunicação sem fio, aplicadas ao transporte, para a melhoria da segurança, mobilidade e produtividade, poupando vidas, tempo e dinheiro.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1043608" y="4062092"/>
            <a:ext cx="7200800" cy="2108312"/>
            <a:chOff x="827584" y="1874980"/>
            <a:chExt cx="7200800" cy="2108312"/>
          </a:xfrm>
        </p:grpSpPr>
        <p:grpSp>
          <p:nvGrpSpPr>
            <p:cNvPr id="13" name="Grupo 12"/>
            <p:cNvGrpSpPr/>
            <p:nvPr/>
          </p:nvGrpSpPr>
          <p:grpSpPr>
            <a:xfrm>
              <a:off x="827584" y="1916832"/>
              <a:ext cx="1800200" cy="864096"/>
              <a:chOff x="827584" y="1916832"/>
              <a:chExt cx="1800200" cy="864096"/>
            </a:xfrm>
          </p:grpSpPr>
          <p:sp>
            <p:nvSpPr>
              <p:cNvPr id="5" name="Retângulo de cantos arredondados 4"/>
              <p:cNvSpPr/>
              <p:nvPr/>
            </p:nvSpPr>
            <p:spPr>
              <a:xfrm>
                <a:off x="827584" y="1916832"/>
                <a:ext cx="1800200" cy="8640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971600" y="2032384"/>
                <a:ext cx="15230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Aparelhos Eletrônicos</a:t>
                </a:r>
                <a:endParaRPr lang="pt-BR" b="1" dirty="0"/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3563888" y="1907246"/>
              <a:ext cx="1800200" cy="864096"/>
              <a:chOff x="3563888" y="1907246"/>
              <a:chExt cx="1800200" cy="864096"/>
            </a:xfrm>
          </p:grpSpPr>
          <p:sp>
            <p:nvSpPr>
              <p:cNvPr id="9" name="Retângulo de cantos arredondados 8"/>
              <p:cNvSpPr/>
              <p:nvPr/>
            </p:nvSpPr>
            <p:spPr>
              <a:xfrm>
                <a:off x="3563888" y="1907246"/>
                <a:ext cx="1800200" cy="8640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3585660" y="2021498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Comunicação sem fio</a:t>
                </a:r>
                <a:endParaRPr lang="pt-BR" b="1" dirty="0"/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6228184" y="1874980"/>
              <a:ext cx="1800200" cy="864096"/>
              <a:chOff x="6372200" y="1874980"/>
              <a:chExt cx="1800200" cy="864096"/>
            </a:xfrm>
          </p:grpSpPr>
          <p:sp>
            <p:nvSpPr>
              <p:cNvPr id="11" name="Retângulo de cantos arredondados 10"/>
              <p:cNvSpPr/>
              <p:nvPr/>
            </p:nvSpPr>
            <p:spPr>
              <a:xfrm>
                <a:off x="6372200" y="1874980"/>
                <a:ext cx="1800200" cy="8640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588224" y="2112776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Software</a:t>
                </a:r>
                <a:endParaRPr lang="pt-BR" b="1" dirty="0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3563888" y="3356992"/>
              <a:ext cx="1800200" cy="626300"/>
              <a:chOff x="827584" y="1916832"/>
              <a:chExt cx="1800200" cy="864096"/>
            </a:xfrm>
          </p:grpSpPr>
          <p:sp>
            <p:nvSpPr>
              <p:cNvPr id="17" name="Retângulo de cantos arredondados 16"/>
              <p:cNvSpPr/>
              <p:nvPr/>
            </p:nvSpPr>
            <p:spPr>
              <a:xfrm>
                <a:off x="827584" y="1916832"/>
                <a:ext cx="1800200" cy="8640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954022" y="2053646"/>
                <a:ext cx="1544826" cy="636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dirty="0" smtClean="0">
                    <a:solidFill>
                      <a:srgbClr val="0000FF"/>
                    </a:solidFill>
                  </a:rPr>
                  <a:t>ITS</a:t>
                </a:r>
                <a:endParaRPr lang="pt-BR" sz="2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" name="Seta para baixo 13"/>
            <p:cNvSpPr/>
            <p:nvPr/>
          </p:nvSpPr>
          <p:spPr>
            <a:xfrm>
              <a:off x="4359746" y="2820278"/>
              <a:ext cx="180020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Seta para baixo 21"/>
            <p:cNvSpPr/>
            <p:nvPr/>
          </p:nvSpPr>
          <p:spPr>
            <a:xfrm rot="2700000">
              <a:off x="5780805" y="2643718"/>
              <a:ext cx="161924" cy="104205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Seta para baixo 22"/>
            <p:cNvSpPr/>
            <p:nvPr/>
          </p:nvSpPr>
          <p:spPr>
            <a:xfrm rot="18900000" flipH="1">
              <a:off x="2972494" y="2610513"/>
              <a:ext cx="161924" cy="104205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pt-BR" sz="3200" b="1" smtClean="0">
                <a:solidFill>
                  <a:srgbClr val="0000FF"/>
                </a:solidFill>
              </a:rPr>
              <a:t>Padronização da Troca de Informações entre Equipamentos </a:t>
            </a:r>
            <a:endParaRPr lang="pt-BR" sz="3200" smtClean="0">
              <a:solidFill>
                <a:srgbClr val="0000FF"/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FontTx/>
              <a:buNone/>
            </a:pPr>
            <a:r>
              <a:rPr lang="pt-BR" dirty="0" smtClean="0"/>
              <a:t>Os </a:t>
            </a:r>
            <a:r>
              <a:rPr lang="pt-BR" dirty="0" smtClean="0"/>
              <a:t>pilares fundamentais desse conceito são: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/>
              <a:t>Compatibilidade, </a:t>
            </a:r>
          </a:p>
          <a:p>
            <a:pPr>
              <a:lnSpc>
                <a:spcPct val="150000"/>
              </a:lnSpc>
            </a:pPr>
            <a:r>
              <a:rPr lang="pt-BR" sz="2800" b="1" dirty="0" err="1" smtClean="0"/>
              <a:t>Intercambiabilidade</a:t>
            </a:r>
            <a:r>
              <a:rPr lang="pt-BR" sz="2800" b="1" dirty="0" smtClean="0"/>
              <a:t> e 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/>
              <a:t>Interoperabilidade. </a:t>
            </a:r>
          </a:p>
          <a:p>
            <a:endParaRPr lang="pt-BR" sz="2800" dirty="0" smtClean="0"/>
          </a:p>
        </p:txBody>
      </p:sp>
      <p:sp>
        <p:nvSpPr>
          <p:cNvPr id="24580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  <p:pic>
        <p:nvPicPr>
          <p:cNvPr id="24581" name="Picture 5" descr="http://its.wplex.com.br/wp-content/uploads/2010/02/ibus-300x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908075" cy="27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535238"/>
            <a:ext cx="7772400" cy="1470025"/>
          </a:xfrm>
        </p:spPr>
        <p:txBody>
          <a:bodyPr/>
          <a:lstStyle/>
          <a:p>
            <a:r>
              <a:rPr lang="pt-BR" sz="7000" i="1" smtClean="0">
                <a:solidFill>
                  <a:schemeClr val="accent2"/>
                </a:solidFill>
              </a:rPr>
              <a:t>Sistemas AVL(i)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accent2"/>
                </a:solidFill>
              </a:rPr>
              <a:t>CONCEITO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8363"/>
            <a:ext cx="7772400" cy="3957637"/>
          </a:xfrm>
        </p:spPr>
        <p:txBody>
          <a:bodyPr/>
          <a:lstStyle/>
          <a:p>
            <a:r>
              <a:rPr lang="pt-BR" smtClean="0"/>
              <a:t>AVL (</a:t>
            </a:r>
            <a:r>
              <a:rPr lang="pt-BR" i="1" smtClean="0"/>
              <a:t>Automated Vehicle Location</a:t>
            </a:r>
            <a:r>
              <a:rPr lang="pt-BR" smtClean="0"/>
              <a:t>):</a:t>
            </a:r>
          </a:p>
          <a:p>
            <a:pPr algn="just">
              <a:buFontTx/>
              <a:buNone/>
            </a:pPr>
            <a:r>
              <a:rPr lang="pt-BR" smtClean="0"/>
              <a:t> “Um meio para determinar a localização geográfica de um veículo e transmitir essas informações a um ponto onde possam ser processadas e utilizadas da melhor forma.”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solidFill>
                  <a:schemeClr val="accent2"/>
                </a:solidFill>
              </a:rPr>
              <a:t>APLICAÇÕES NO TRANSPORTE PÚBLICO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79950"/>
          </a:xfrm>
        </p:spPr>
        <p:txBody>
          <a:bodyPr/>
          <a:lstStyle/>
          <a:p>
            <a:r>
              <a:rPr lang="pt-BR" sz="2800" smtClean="0"/>
              <a:t>Localização de veículos em caso de emergência</a:t>
            </a:r>
          </a:p>
          <a:p>
            <a:r>
              <a:rPr lang="pt-BR" sz="2800" smtClean="0"/>
              <a:t>Gerenciamento de veículos, incluindo monitoramento do desempenho e controle do serviço</a:t>
            </a:r>
          </a:p>
          <a:p>
            <a:endParaRPr lang="pt-BR" sz="2800" smtClean="0"/>
          </a:p>
          <a:p>
            <a:endParaRPr lang="pt-BR" sz="2800" smtClean="0"/>
          </a:p>
        </p:txBody>
      </p:sp>
      <p:pic>
        <p:nvPicPr>
          <p:cNvPr id="30724" name="Picture 4" descr="geren fr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33825"/>
            <a:ext cx="403383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235825" y="6524625"/>
            <a:ext cx="205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solidFill>
                  <a:schemeClr val="tx2"/>
                </a:solidFill>
              </a:rPr>
              <a:t>Imagens: VOLVO</a:t>
            </a:r>
          </a:p>
        </p:txBody>
      </p:sp>
      <p:pic>
        <p:nvPicPr>
          <p:cNvPr id="30726" name="Picture 6" descr="geren frot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33825"/>
            <a:ext cx="46831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solidFill>
                  <a:schemeClr val="accent2"/>
                </a:solidFill>
              </a:rPr>
              <a:t>APLICAÇÕES NO TRANSPORTE PÚBLICO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smtClean="0"/>
              <a:t>Coletor de dados</a:t>
            </a:r>
          </a:p>
          <a:p>
            <a:pPr>
              <a:lnSpc>
                <a:spcPct val="80000"/>
              </a:lnSpc>
            </a:pPr>
            <a:r>
              <a:rPr lang="pt-BR" sz="2800" smtClean="0"/>
              <a:t>Informações aos passageiros</a:t>
            </a:r>
          </a:p>
          <a:p>
            <a:pPr>
              <a:lnSpc>
                <a:spcPct val="80000"/>
              </a:lnSpc>
            </a:pPr>
            <a:r>
              <a:rPr lang="pt-BR" sz="2800" smtClean="0"/>
              <a:t>Prioridade em sinais de tráfego</a:t>
            </a:r>
          </a:p>
          <a:p>
            <a:pPr>
              <a:lnSpc>
                <a:spcPct val="80000"/>
              </a:lnSpc>
            </a:pPr>
            <a:r>
              <a:rPr lang="pt-BR" sz="2800" smtClean="0"/>
              <a:t>Regulação de Linha</a:t>
            </a:r>
          </a:p>
        </p:txBody>
      </p:sp>
      <p:pic>
        <p:nvPicPr>
          <p:cNvPr id="31748" name="Picture 4" descr="info pass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71938"/>
            <a:ext cx="468153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C:\Users\michel\Documents\EPTC\Apresentação Michel - Cecomm_29Set2009\fotos Sistema Info\Fotos POs\DSC00409_reuzi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71938"/>
            <a:ext cx="3000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accent2"/>
                </a:solidFill>
              </a:rPr>
              <a:t>CONFIGURAÇÃO AVL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4820" name="Picture 4" descr="onibus AV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9144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accent2"/>
                </a:solidFill>
              </a:rPr>
              <a:t>GPS APLICADO AO AVL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pt-BR" sz="2800" smtClean="0"/>
              <a:t>Funcionamento:</a:t>
            </a:r>
          </a:p>
          <a:p>
            <a:endParaRPr lang="pt-BR" smtClean="0"/>
          </a:p>
        </p:txBody>
      </p:sp>
      <p:pic>
        <p:nvPicPr>
          <p:cNvPr id="37892" name="Picture 4" descr="gps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814513"/>
            <a:ext cx="8281988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accent2"/>
                </a:solidFill>
              </a:rPr>
              <a:t>GPS APLICADO AO AVL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smtClean="0"/>
              <a:t>Funcionamento:</a:t>
            </a:r>
          </a:p>
          <a:p>
            <a:endParaRPr lang="pt-BR" smtClean="0"/>
          </a:p>
        </p:txBody>
      </p:sp>
      <p:pic>
        <p:nvPicPr>
          <p:cNvPr id="38916" name="Picture 4" descr="gp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1563"/>
            <a:ext cx="6119812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79375" y="88900"/>
            <a:ext cx="773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  <p:sp>
        <p:nvSpPr>
          <p:cNvPr id="5123" name="CaixaDeTexto 4"/>
          <p:cNvSpPr txBox="1">
            <a:spLocks noChangeArrowheads="1"/>
          </p:cNvSpPr>
          <p:nvPr/>
        </p:nvSpPr>
        <p:spPr bwMode="auto">
          <a:xfrm>
            <a:off x="285750" y="928688"/>
            <a:ext cx="88582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1600" b="1"/>
              <a:t>AVL</a:t>
            </a:r>
            <a:r>
              <a:rPr lang="pt-BR" sz="1600"/>
              <a:t> -</a:t>
            </a:r>
            <a:r>
              <a:rPr lang="pt-BR" sz="1600" i="1"/>
              <a:t>Automated Vehicle Location</a:t>
            </a:r>
          </a:p>
          <a:p>
            <a:pPr eaLnBrk="1" hangingPunct="1"/>
            <a:r>
              <a:rPr lang="pt-BR" sz="1600" b="1"/>
              <a:t>AVI</a:t>
            </a:r>
            <a:r>
              <a:rPr lang="pt-BR" sz="1600"/>
              <a:t> – “Advanced Vehicle Identification”</a:t>
            </a:r>
            <a:endParaRPr lang="pt-BR" sz="1600" b="1"/>
          </a:p>
          <a:p>
            <a:pPr eaLnBrk="1" hangingPunct="1"/>
            <a:r>
              <a:rPr lang="pt-BR" sz="1600" b="1"/>
              <a:t>AVM</a:t>
            </a:r>
            <a:r>
              <a:rPr lang="pt-BR" sz="1600"/>
              <a:t> – “Advanced Vehicle Monitoring”</a:t>
            </a:r>
          </a:p>
          <a:p>
            <a:pPr eaLnBrk="1" hangingPunct="1"/>
            <a:r>
              <a:rPr lang="pt-BR" sz="1600" b="1"/>
              <a:t>CCO </a:t>
            </a:r>
            <a:r>
              <a:rPr lang="pt-BR" sz="1600"/>
              <a:t>– Centro de Controle Operacional </a:t>
            </a:r>
          </a:p>
          <a:p>
            <a:pPr eaLnBrk="1" hangingPunct="1"/>
            <a:r>
              <a:rPr lang="pt-BR" sz="1600" b="1"/>
              <a:t>CCT </a:t>
            </a:r>
            <a:r>
              <a:rPr lang="pt-BR" sz="1600"/>
              <a:t>– Central de Controle de Tráfego</a:t>
            </a:r>
          </a:p>
          <a:p>
            <a:pPr eaLnBrk="1" hangingPunct="1"/>
            <a:r>
              <a:rPr lang="pt-BR" sz="1600" b="1" i="1"/>
              <a:t>CCS Tfixo - </a:t>
            </a:r>
            <a:r>
              <a:rPr lang="pt-BR" sz="1600" i="1"/>
              <a:t>Controle centralizado de semáforos em tempo fixo</a:t>
            </a:r>
            <a:endParaRPr lang="pt-BR" sz="1600"/>
          </a:p>
          <a:p>
            <a:pPr eaLnBrk="1" hangingPunct="1"/>
            <a:r>
              <a:rPr lang="pt-BR" sz="1600" b="1" i="1"/>
              <a:t>CCS Treal </a:t>
            </a:r>
            <a:r>
              <a:rPr lang="pt-BR" sz="1600" i="1"/>
              <a:t>- Controle centralizado de semáforos em tempo real </a:t>
            </a:r>
            <a:r>
              <a:rPr lang="pt-BR" sz="1600"/>
              <a:t>(semáforos inteligentes)</a:t>
            </a:r>
          </a:p>
          <a:p>
            <a:pPr eaLnBrk="1" hangingPunct="1"/>
            <a:r>
              <a:rPr lang="pt-BR" sz="1600" b="1"/>
              <a:t>CFTV </a:t>
            </a:r>
            <a:r>
              <a:rPr lang="pt-BR" sz="1600"/>
              <a:t>– Circuito Fechado de TV</a:t>
            </a:r>
          </a:p>
          <a:p>
            <a:pPr eaLnBrk="1" hangingPunct="1"/>
            <a:r>
              <a:rPr lang="pt-BR" sz="1600" b="1"/>
              <a:t>EDI – </a:t>
            </a:r>
            <a:r>
              <a:rPr lang="pt-BR" sz="1600" i="1"/>
              <a:t>Eletronic Data Interchange</a:t>
            </a:r>
          </a:p>
          <a:p>
            <a:pPr eaLnBrk="1" hangingPunct="1"/>
            <a:r>
              <a:rPr lang="pt-BR" sz="1600" b="1"/>
              <a:t>GIS </a:t>
            </a:r>
            <a:r>
              <a:rPr lang="pt-BR" sz="1600"/>
              <a:t>– Geographic Information System (Sistema de Informações Geográficas)</a:t>
            </a:r>
          </a:p>
          <a:p>
            <a:pPr eaLnBrk="1" hangingPunct="1"/>
            <a:r>
              <a:rPr lang="pt-BR" sz="1600" b="1"/>
              <a:t>GPS – </a:t>
            </a:r>
            <a:r>
              <a:rPr lang="pt-BR" sz="1600" i="1"/>
              <a:t>Geograph Position System</a:t>
            </a:r>
            <a:endParaRPr lang="pt-BR" sz="1600"/>
          </a:p>
          <a:p>
            <a:pPr eaLnBrk="1" hangingPunct="1"/>
            <a:r>
              <a:rPr lang="pt-BR" sz="1600"/>
              <a:t> </a:t>
            </a:r>
            <a:r>
              <a:rPr lang="pt-BR" sz="1600" b="1"/>
              <a:t>ITS </a:t>
            </a:r>
            <a:r>
              <a:rPr lang="pt-BR" sz="1600"/>
              <a:t>– Intelligent Transportation Systems (Sistemas Inteligentes de Transportes)</a:t>
            </a:r>
          </a:p>
          <a:p>
            <a:pPr eaLnBrk="1" hangingPunct="1"/>
            <a:r>
              <a:rPr lang="pt-BR" sz="1600" b="1"/>
              <a:t>Laço Virtual </a:t>
            </a:r>
            <a:r>
              <a:rPr lang="pt-BR" sz="1600"/>
              <a:t>– Sistema de detecção da passagem de veículos em vídeo</a:t>
            </a:r>
          </a:p>
          <a:p>
            <a:pPr eaLnBrk="1" hangingPunct="1"/>
            <a:r>
              <a:rPr lang="pt-BR" sz="1600" b="1"/>
              <a:t>LAP </a:t>
            </a:r>
            <a:r>
              <a:rPr lang="pt-BR" sz="1600"/>
              <a:t>– Leitura Automática de Placas </a:t>
            </a:r>
          </a:p>
          <a:p>
            <a:pPr eaLnBrk="1" hangingPunct="1"/>
            <a:r>
              <a:rPr lang="pt-BR" sz="1600" b="1"/>
              <a:t>OCR </a:t>
            </a:r>
            <a:r>
              <a:rPr lang="pt-BR" sz="1600"/>
              <a:t>– Optical Character Recognition (Leitura Óptica de Caracteres)</a:t>
            </a:r>
          </a:p>
          <a:p>
            <a:pPr eaLnBrk="1" hangingPunct="1"/>
            <a:r>
              <a:rPr lang="pt-BR" sz="1600" b="1"/>
              <a:t>LED </a:t>
            </a:r>
            <a:r>
              <a:rPr lang="pt-BR" sz="1600"/>
              <a:t>– Lightning Emiting Diod (Diodo Emissor de Luz)</a:t>
            </a:r>
          </a:p>
          <a:p>
            <a:pPr eaLnBrk="1" hangingPunct="1"/>
            <a:r>
              <a:rPr lang="pt-BR" sz="1600" b="1"/>
              <a:t>PMV Fixo </a:t>
            </a:r>
            <a:r>
              <a:rPr lang="pt-BR" sz="1600"/>
              <a:t>– Painel de Mensagem Variável Fixo </a:t>
            </a:r>
          </a:p>
          <a:p>
            <a:pPr eaLnBrk="1" hangingPunct="1"/>
            <a:r>
              <a:rPr lang="pt-BR" sz="1600" b="1"/>
              <a:t>PMV Móvel </a:t>
            </a:r>
            <a:r>
              <a:rPr lang="pt-BR" sz="1600"/>
              <a:t>– Painel de Mensagem Variável Móvel</a:t>
            </a:r>
          </a:p>
          <a:p>
            <a:pPr eaLnBrk="1" hangingPunct="1"/>
            <a:r>
              <a:rPr lang="pt-BR" sz="1600" b="1"/>
              <a:t>SIG </a:t>
            </a:r>
            <a:r>
              <a:rPr lang="pt-BR" sz="1600"/>
              <a:t>- Sistema de Informações Geográficas </a:t>
            </a:r>
          </a:p>
          <a:p>
            <a:pPr eaLnBrk="1" hangingPunct="1"/>
            <a:r>
              <a:rPr lang="pt-BR" sz="1600" b="1"/>
              <a:t>SICT - </a:t>
            </a:r>
            <a:r>
              <a:rPr lang="pt-BR" sz="1600"/>
              <a:t>Sistema Inteligente no Controle do Tráfego</a:t>
            </a:r>
          </a:p>
          <a:p>
            <a:pPr eaLnBrk="1" hangingPunct="1"/>
            <a:r>
              <a:rPr lang="pt-BR" sz="1600" b="1"/>
              <a:t>SMV </a:t>
            </a:r>
            <a:r>
              <a:rPr lang="pt-BR" sz="1600"/>
              <a:t>– Sistema de Mensagens Variáveis </a:t>
            </a:r>
          </a:p>
          <a:p>
            <a:pPr eaLnBrk="1" hangingPunct="1"/>
            <a:r>
              <a:rPr lang="pt-BR" sz="1600" b="1"/>
              <a:t>TI </a:t>
            </a:r>
            <a:r>
              <a:rPr lang="pt-BR" sz="1600"/>
              <a:t>– Tecnologia da Informação </a:t>
            </a:r>
          </a:p>
          <a:p>
            <a:pPr eaLnBrk="1" hangingPunct="1"/>
            <a:r>
              <a:rPr lang="pt-BR" sz="1600" b="1"/>
              <a:t>VDM </a:t>
            </a:r>
            <a:r>
              <a:rPr lang="pt-BR" sz="1600"/>
              <a:t>– Volume Diário Médio de Veículos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sp>
        <p:nvSpPr>
          <p:cNvPr id="5124" name="Retângulo 5"/>
          <p:cNvSpPr>
            <a:spLocks noChangeArrowheads="1"/>
          </p:cNvSpPr>
          <p:nvPr/>
        </p:nvSpPr>
        <p:spPr bwMode="auto">
          <a:xfrm>
            <a:off x="642938" y="428625"/>
            <a:ext cx="285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0000FF"/>
                </a:solidFill>
              </a:rPr>
              <a:t>GLOSSÁRIO</a:t>
            </a:r>
            <a:endParaRPr lang="pt-BR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Aplicação do AVL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Sistema de Regulação de Linhas</a:t>
            </a:r>
          </a:p>
          <a:p>
            <a:endParaRPr lang="pt-BR" smtClean="0"/>
          </a:p>
          <a:p>
            <a:r>
              <a:rPr lang="pt-BR" smtClean="0"/>
              <a:t>Sistema de Informações ao Usuário - Estática e Dinâmica</a:t>
            </a:r>
          </a:p>
          <a:p>
            <a:pPr lvl="1"/>
            <a:r>
              <a:rPr lang="pt-BR" smtClean="0"/>
              <a:t>Paradas de ônibus</a:t>
            </a:r>
          </a:p>
          <a:p>
            <a:pPr lvl="1"/>
            <a:r>
              <a:rPr lang="pt-BR" smtClean="0"/>
              <a:t>Web</a:t>
            </a:r>
          </a:p>
          <a:p>
            <a:pPr lvl="1"/>
            <a:r>
              <a:rPr lang="pt-BR" smtClean="0"/>
              <a:t>Celular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_Antônio\PIUSO\figuras para o plano\15 iguatemi ok 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40386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C:\_Antônio\PIUSO\figuras para o plano\poster i CX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22688"/>
            <a:ext cx="2255838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Z:\Informação ao Usuário\pertech\foto das 14 placas\pertech destinos 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/>
          <a:stretch>
            <a:fillRect/>
          </a:stretch>
        </p:blipFill>
        <p:spPr bwMode="auto">
          <a:xfrm>
            <a:off x="5562600" y="1447800"/>
            <a:ext cx="3581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857250"/>
            <a:ext cx="5562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/>
              <a:t>Placas externas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/>
              <a:t>mapa da rede </a:t>
            </a:r>
            <a:r>
              <a:rPr lang="pt-BR" sz="2000">
                <a:solidFill>
                  <a:schemeClr val="bg1"/>
                </a:solidFill>
              </a:rPr>
              <a:t>de ônibus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/>
              <a:t>terminais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/>
              <a:t>linhas que passam pelo ponto em que está o mapa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/>
              <a:t>pontos importantes “pontos de conexão”com todas linhas que passam por ele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14563" y="0"/>
            <a:ext cx="51752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44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Informação Estática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09550" y="1766888"/>
            <a:ext cx="822960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200"/>
              <a:t>INTELIGÊNCIA ARTIFICIAL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200"/>
              <a:t>SISTEMAS DE POSICIONAMENTO GLOBAL = GPS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200"/>
              <a:t>SISTEMAS DE INFORMAÇÃO GEOGRÁFICAS = GIS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200"/>
              <a:t>TRANSMISSÃO DE DADOS = GPRS ....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200">
              <a:solidFill>
                <a:srgbClr val="FF99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200">
              <a:solidFill>
                <a:srgbClr val="FF99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200">
              <a:solidFill>
                <a:srgbClr val="FF99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200">
              <a:solidFill>
                <a:srgbClr val="FF9900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r="16019" b="41977"/>
          <a:stretch>
            <a:fillRect/>
          </a:stretch>
        </p:blipFill>
        <p:spPr bwMode="auto">
          <a:xfrm>
            <a:off x="1011238" y="3597275"/>
            <a:ext cx="576103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52600" y="0"/>
            <a:ext cx="75628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6300"/>
              <a:t>paradas inteligentes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248400" y="1066800"/>
            <a:ext cx="289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800" b="1">
                <a:solidFill>
                  <a:schemeClr val="bg1"/>
                </a:solidFill>
              </a:rPr>
              <a:t>INFORMAÇÃO DINÂMICA</a:t>
            </a:r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1209675"/>
            <a:ext cx="8624888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500"/>
              <a:t>Paradas inteligentes - PI</a:t>
            </a:r>
          </a:p>
          <a:p>
            <a:pPr eaLnBrk="1" hangingPunct="1"/>
            <a:endParaRPr lang="pt-BR" sz="1700"/>
          </a:p>
          <a:p>
            <a:pPr algn="just" eaLnBrk="1" hangingPunct="1"/>
            <a:r>
              <a:rPr lang="pt-BR" sz="1700"/>
              <a:t>	</a:t>
            </a:r>
            <a:r>
              <a:rPr lang="pt-BR" sz="2100"/>
              <a:t>São as paradas de ônibus que contém diversas soluções de informação, disponibilizadas aos usuários de modo interativo ou não.</a:t>
            </a:r>
          </a:p>
          <a:p>
            <a:pPr eaLnBrk="1" hangingPunct="1"/>
            <a:endParaRPr lang="pt-BR" sz="2100"/>
          </a:p>
          <a:p>
            <a:pPr eaLnBrk="1" hangingPunct="1"/>
            <a:endParaRPr lang="pt-BR" sz="2100"/>
          </a:p>
          <a:p>
            <a:pPr algn="just" eaLnBrk="1" hangingPunct="1"/>
            <a:r>
              <a:rPr lang="pt-BR" sz="2100"/>
              <a:t>	As PI utilizam elementos da inteligência artificial, geoprocessamento matemática e gestão de transportes associados aos leiautes das paradas.</a:t>
            </a:r>
          </a:p>
          <a:p>
            <a:pPr eaLnBrk="1" hangingPunct="1"/>
            <a:endParaRPr lang="pt-BR" sz="2100"/>
          </a:p>
          <a:p>
            <a:pPr eaLnBrk="1" hangingPunct="1"/>
            <a:endParaRPr lang="pt-BR" sz="2100"/>
          </a:p>
          <a:p>
            <a:pPr algn="just" eaLnBrk="1" hangingPunct="1"/>
            <a:r>
              <a:rPr lang="pt-BR" sz="2100"/>
              <a:t>	O resultado desta associação vai além dos aspectos de informação. A utilização de tecnologias de ponta, nos pontos de paradas, tem importância na valorização da imagem do sistema de transportes coletivos. </a:t>
            </a:r>
          </a:p>
          <a:p>
            <a:pPr eaLnBrk="1" hangingPunct="1"/>
            <a:endParaRPr lang="pt-BR" sz="1700">
              <a:solidFill>
                <a:srgbClr val="FF9900"/>
              </a:solidFill>
            </a:endParaRPr>
          </a:p>
          <a:p>
            <a:pPr eaLnBrk="1" hangingPunct="1"/>
            <a:r>
              <a:rPr lang="pt-BR" sz="170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81350" y="-76200"/>
            <a:ext cx="60356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5000"/>
              <a:t>paradas inteligentes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400800" y="838200"/>
            <a:ext cx="289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800" b="1">
                <a:solidFill>
                  <a:schemeClr val="bg1"/>
                </a:solidFill>
              </a:rPr>
              <a:t>INFORMAÇÃO DINÂMICA</a:t>
            </a:r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t="2806" r="9497"/>
          <a:stretch>
            <a:fillRect/>
          </a:stretch>
        </p:blipFill>
        <p:spPr bwMode="auto">
          <a:xfrm>
            <a:off x="1981200" y="1828800"/>
            <a:ext cx="4114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Line 3"/>
          <p:cNvSpPr>
            <a:spLocks noChangeShapeType="1"/>
          </p:cNvSpPr>
          <p:nvPr/>
        </p:nvSpPr>
        <p:spPr bwMode="auto">
          <a:xfrm flipV="1">
            <a:off x="4119563" y="1435100"/>
            <a:ext cx="0" cy="720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327400" y="3956050"/>
            <a:ext cx="0" cy="172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410200" y="2874963"/>
            <a:ext cx="10096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1928813" y="3571875"/>
            <a:ext cx="5715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42938" y="3357563"/>
            <a:ext cx="135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solidFill>
                  <a:schemeClr val="bg1"/>
                </a:solidFill>
              </a:rPr>
              <a:t>publicidade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886075" y="1074738"/>
            <a:ext cx="247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solidFill>
                  <a:schemeClr val="bg1"/>
                </a:solidFill>
              </a:rPr>
              <a:t>Desenho do mobiliário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6477000" y="2652713"/>
            <a:ext cx="203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</a:rPr>
              <a:t>Informações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</a:rPr>
              <a:t>INSTITUCIONAIS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</a:rPr>
              <a:t>SINALIZAÇÃO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</a:rPr>
              <a:t>TEMPERATURA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</a:rPr>
              <a:t>RELÓGIO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679700" y="5900738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</a:rPr>
              <a:t>Informações interativas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1552575" y="0"/>
            <a:ext cx="75628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6300"/>
              <a:t>paradas inteligentes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85938"/>
            <a:ext cx="50482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SENSEabl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254375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 flipH="1" flipV="1">
            <a:off x="2786063" y="1500188"/>
            <a:ext cx="0" cy="857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00063" y="1214438"/>
            <a:ext cx="500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solidFill>
                  <a:srgbClr val="FF9900"/>
                </a:solidFill>
              </a:rPr>
              <a:t>RELAÇÃO COM O MEIO URBANO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17550" y="5867400"/>
            <a:ext cx="4159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1500">
                <a:solidFill>
                  <a:srgbClr val="FF9900"/>
                </a:solidFill>
              </a:rPr>
              <a:t>RELAÇÃO COM O PATRIMÔNIO HISTÓRICO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5118100" y="5972175"/>
            <a:ext cx="93821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114800" y="-138113"/>
            <a:ext cx="50292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6300"/>
              <a:t>transparência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ENSEabl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0" t="23302" r="49173"/>
          <a:stretch>
            <a:fillRect/>
          </a:stretch>
        </p:blipFill>
        <p:spPr bwMode="auto">
          <a:xfrm>
            <a:off x="147638" y="357188"/>
            <a:ext cx="2817812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SENSEabl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t="80885" r="52908" b="5864"/>
          <a:stretch>
            <a:fillRect/>
          </a:stretch>
        </p:blipFill>
        <p:spPr bwMode="auto">
          <a:xfrm>
            <a:off x="3352800" y="2057400"/>
            <a:ext cx="55403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4419600" y="5195888"/>
            <a:ext cx="0" cy="838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44900" y="6053138"/>
            <a:ext cx="3748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FF9900"/>
                </a:solidFill>
              </a:rPr>
              <a:t>Tempo de chegada da linha =</a:t>
            </a:r>
          </a:p>
          <a:p>
            <a:pPr eaLnBrk="1" hangingPunct="1"/>
            <a:r>
              <a:rPr lang="pt-BR" sz="2000" b="1">
                <a:solidFill>
                  <a:srgbClr val="FF9900"/>
                </a:solidFill>
              </a:rPr>
              <a:t>tempo real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003800" y="5637213"/>
            <a:ext cx="314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FF9900"/>
                </a:solidFill>
              </a:rPr>
              <a:t>Itinerário da linha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5867400" y="3595688"/>
            <a:ext cx="0" cy="2057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305175" y="1341438"/>
            <a:ext cx="4310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FF9900"/>
                </a:solidFill>
              </a:rPr>
              <a:t>Paradas inteligentes=informações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029200" y="0"/>
            <a:ext cx="41402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6300"/>
              <a:t>informação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ENSEabl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t="80885" r="49173" b="5864"/>
          <a:stretch>
            <a:fillRect/>
          </a:stretch>
        </p:blipFill>
        <p:spPr bwMode="auto">
          <a:xfrm>
            <a:off x="142875" y="357188"/>
            <a:ext cx="4191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958850" y="2300288"/>
            <a:ext cx="0" cy="9906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49250" y="3290888"/>
            <a:ext cx="3886200" cy="3694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solidFill>
                  <a:srgbClr val="FF9900"/>
                </a:solidFill>
              </a:rPr>
              <a:t>    Tempo real de chegada da linha - </a:t>
            </a:r>
          </a:p>
          <a:p>
            <a:pPr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 nas paradas</a:t>
            </a:r>
          </a:p>
          <a:p>
            <a:pPr lvl="1"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geo referenciadas</a:t>
            </a:r>
          </a:p>
          <a:p>
            <a:pPr lvl="1"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modem </a:t>
            </a:r>
          </a:p>
          <a:p>
            <a:pPr lvl="1"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monitor e/ou celular</a:t>
            </a:r>
          </a:p>
          <a:p>
            <a:pPr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nos veículos</a:t>
            </a:r>
          </a:p>
          <a:p>
            <a:pPr lvl="1"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GPS</a:t>
            </a:r>
          </a:p>
          <a:p>
            <a:pPr lvl="1"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computador de bordo</a:t>
            </a:r>
          </a:p>
          <a:p>
            <a:pPr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na central de informações</a:t>
            </a:r>
          </a:p>
          <a:p>
            <a:pPr lvl="1"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computador + técnicos</a:t>
            </a:r>
          </a:p>
          <a:p>
            <a:pPr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programas de computador </a:t>
            </a:r>
          </a:p>
          <a:p>
            <a:pPr lvl="1" eaLnBrk="1" hangingPunct="1">
              <a:buFontTx/>
              <a:buChar char="•"/>
            </a:pPr>
            <a:r>
              <a:rPr lang="pt-BR">
                <a:solidFill>
                  <a:srgbClr val="FF9900"/>
                </a:solidFill>
              </a:rPr>
              <a:t>algoritmos</a:t>
            </a:r>
          </a:p>
          <a:p>
            <a:pPr eaLnBrk="1" hangingPunct="1"/>
            <a:endParaRPr lang="pt-BR">
              <a:solidFill>
                <a:srgbClr val="FF9900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845050" y="1004888"/>
            <a:ext cx="46037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FF9900"/>
                </a:solidFill>
              </a:rPr>
              <a:t>Itinerário da linha</a:t>
            </a:r>
          </a:p>
          <a:p>
            <a:pPr eaLnBrk="1" hangingPunct="1">
              <a:buFontTx/>
              <a:buChar char="•"/>
            </a:pPr>
            <a:r>
              <a:rPr lang="pt-BR" sz="2800" b="1">
                <a:solidFill>
                  <a:srgbClr val="FF9900"/>
                </a:solidFill>
              </a:rPr>
              <a:t>capacidade de busca da  </a:t>
            </a:r>
          </a:p>
          <a:p>
            <a:pPr eaLnBrk="1" hangingPunct="1"/>
            <a:r>
              <a:rPr lang="pt-BR" sz="2800" b="1">
                <a:solidFill>
                  <a:srgbClr val="FF9900"/>
                </a:solidFill>
              </a:rPr>
              <a:t>       informação desejada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rot="-5400000">
            <a:off x="3434556" y="-99218"/>
            <a:ext cx="1587" cy="2667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100638" y="4714875"/>
            <a:ext cx="40433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FF9900"/>
                </a:solidFill>
              </a:rPr>
              <a:t>Transmissão de dados</a:t>
            </a:r>
          </a:p>
          <a:p>
            <a:pPr eaLnBrk="1" hangingPunct="1">
              <a:buFontTx/>
              <a:buChar char="•"/>
            </a:pPr>
            <a:r>
              <a:rPr lang="pt-BR" sz="2800" b="1">
                <a:solidFill>
                  <a:srgbClr val="FF9900"/>
                </a:solidFill>
              </a:rPr>
              <a:t> GPRS</a:t>
            </a:r>
          </a:p>
          <a:p>
            <a:pPr eaLnBrk="1" hangingPunct="1">
              <a:buFontTx/>
              <a:buChar char="•"/>
            </a:pPr>
            <a:r>
              <a:rPr lang="pt-BR" sz="2800" b="1">
                <a:solidFill>
                  <a:srgbClr val="FF9900"/>
                </a:solidFill>
              </a:rPr>
              <a:t> Rádio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54013" y="3290888"/>
            <a:ext cx="3962400" cy="3429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rot="5390856">
            <a:off x="3389313" y="4589463"/>
            <a:ext cx="2743200" cy="755650"/>
          </a:xfrm>
          <a:prstGeom prst="triangle">
            <a:avLst>
              <a:gd name="adj" fmla="val 48435"/>
            </a:avLst>
          </a:prstGeom>
          <a:solidFill>
            <a:srgbClr val="FF9900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410200" y="0"/>
            <a:ext cx="38290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6300"/>
              <a:t>tecnologia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SC029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9375"/>
            <a:ext cx="47244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DSC029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722688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953000" y="3276600"/>
            <a:ext cx="40957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FF9900"/>
                </a:solidFill>
              </a:rPr>
              <a:t>Abrigo de parada de Paris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publicidade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nome da parada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sinalização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informação dinâmica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informação estática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equipamento agregado  (telefone)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Z:\Terminais e Paradas\fotos paradas paris amstyerdã barcelona\DSC03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b="11111"/>
          <a:stretch>
            <a:fillRect/>
          </a:stretch>
        </p:blipFill>
        <p:spPr bwMode="auto">
          <a:xfrm>
            <a:off x="4419600" y="76200"/>
            <a:ext cx="4724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Z:\Terminais e Paradas\fotos paradas paris amstyerdã barcelona\DSC03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/>
          <a:stretch>
            <a:fillRect/>
          </a:stretch>
        </p:blipFill>
        <p:spPr bwMode="auto">
          <a:xfrm>
            <a:off x="5029200" y="3727450"/>
            <a:ext cx="41148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Z:\Terminais e Paradas\fotos paradas paris amstyerdã barcelona\DSC03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0525"/>
            <a:ext cx="4724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42875" y="857250"/>
            <a:ext cx="4286250" cy="2530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FF9900"/>
                </a:solidFill>
              </a:rPr>
              <a:t>Barcelona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publicidade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nome da parada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sinalização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informação estática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equipamento agregado(banco)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modulação alinhada com o fundo</a:t>
            </a:r>
          </a:p>
          <a:p>
            <a:pPr eaLnBrk="1" hangingPunct="1"/>
            <a:r>
              <a:rPr lang="pt-BR" sz="2000">
                <a:solidFill>
                  <a:srgbClr val="FF9900"/>
                </a:solidFill>
              </a:rPr>
              <a:t>do comércio(transparência)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1403350" y="1341438"/>
            <a:ext cx="23764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Custos decrescentes</a:t>
            </a:r>
          </a:p>
          <a:p>
            <a:pPr algn="ctr"/>
            <a:r>
              <a:rPr lang="pt-BR" b="1"/>
              <a:t>na área de TI</a:t>
            </a:r>
            <a:endParaRPr lang="en-US" b="1"/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5219700" y="1341438"/>
            <a:ext cx="23764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Maior facilidade</a:t>
            </a:r>
          </a:p>
          <a:p>
            <a:pPr algn="ctr"/>
            <a:r>
              <a:rPr lang="pt-BR" b="1"/>
              <a:t>de uso</a:t>
            </a:r>
            <a:endParaRPr lang="en-US" b="1"/>
          </a:p>
        </p:txBody>
      </p:sp>
      <p:sp>
        <p:nvSpPr>
          <p:cNvPr id="6148" name="Line 12"/>
          <p:cNvSpPr>
            <a:spLocks noChangeShapeType="1"/>
          </p:cNvSpPr>
          <p:nvPr/>
        </p:nvSpPr>
        <p:spPr bwMode="auto">
          <a:xfrm>
            <a:off x="3779838" y="1989138"/>
            <a:ext cx="143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9" name="AutoShape 15"/>
          <p:cNvSpPr>
            <a:spLocks noChangeArrowheads="1"/>
          </p:cNvSpPr>
          <p:nvPr/>
        </p:nvSpPr>
        <p:spPr bwMode="auto">
          <a:xfrm>
            <a:off x="4294188" y="2924175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solidFill>
            <a:srgbClr val="F83A1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0" name="Rectangle 16"/>
          <p:cNvSpPr>
            <a:spLocks noChangeArrowheads="1"/>
          </p:cNvSpPr>
          <p:nvPr/>
        </p:nvSpPr>
        <p:spPr bwMode="auto">
          <a:xfrm>
            <a:off x="900113" y="4149725"/>
            <a:ext cx="1295400" cy="431800"/>
          </a:xfrm>
          <a:prstGeom prst="rect">
            <a:avLst/>
          </a:prstGeom>
          <a:solidFill>
            <a:srgbClr val="A8F6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/>
              <a:t>Coletar</a:t>
            </a:r>
            <a:endParaRPr lang="en-US" sz="1600" b="1"/>
          </a:p>
        </p:txBody>
      </p:sp>
      <p:sp>
        <p:nvSpPr>
          <p:cNvPr id="6151" name="Rectangle 17"/>
          <p:cNvSpPr>
            <a:spLocks noChangeArrowheads="1"/>
          </p:cNvSpPr>
          <p:nvPr/>
        </p:nvSpPr>
        <p:spPr bwMode="auto">
          <a:xfrm>
            <a:off x="2843213" y="4149725"/>
            <a:ext cx="1296987" cy="431800"/>
          </a:xfrm>
          <a:prstGeom prst="rect">
            <a:avLst/>
          </a:prstGeom>
          <a:solidFill>
            <a:srgbClr val="A8F6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/>
              <a:t>Transferir</a:t>
            </a:r>
            <a:endParaRPr lang="en-US" sz="1600" b="1"/>
          </a:p>
        </p:txBody>
      </p:sp>
      <p:sp>
        <p:nvSpPr>
          <p:cNvPr id="6152" name="Rectangle 18"/>
          <p:cNvSpPr>
            <a:spLocks noChangeArrowheads="1"/>
          </p:cNvSpPr>
          <p:nvPr/>
        </p:nvSpPr>
        <p:spPr bwMode="auto">
          <a:xfrm>
            <a:off x="4932363" y="4149725"/>
            <a:ext cx="1296987" cy="431800"/>
          </a:xfrm>
          <a:prstGeom prst="rect">
            <a:avLst/>
          </a:prstGeom>
          <a:solidFill>
            <a:srgbClr val="A8F6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1600" b="1"/>
          </a:p>
          <a:p>
            <a:pPr algn="ctr"/>
            <a:r>
              <a:rPr lang="pt-BR" sz="1600" b="1"/>
              <a:t>Armazenar</a:t>
            </a:r>
            <a:endParaRPr lang="en-US" sz="1600" b="1"/>
          </a:p>
          <a:p>
            <a:pPr algn="ctr"/>
            <a:endParaRPr lang="en-US" sz="1600" b="1"/>
          </a:p>
        </p:txBody>
      </p:sp>
      <p:sp>
        <p:nvSpPr>
          <p:cNvPr id="6153" name="Rectangle 19"/>
          <p:cNvSpPr>
            <a:spLocks noChangeArrowheads="1"/>
          </p:cNvSpPr>
          <p:nvPr/>
        </p:nvSpPr>
        <p:spPr bwMode="auto">
          <a:xfrm>
            <a:off x="6804025" y="4149725"/>
            <a:ext cx="1296988" cy="431800"/>
          </a:xfrm>
          <a:prstGeom prst="rect">
            <a:avLst/>
          </a:prstGeom>
          <a:solidFill>
            <a:srgbClr val="A8F6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/>
              <a:t>Processar</a:t>
            </a:r>
            <a:endParaRPr lang="en-US" sz="1600" b="1"/>
          </a:p>
        </p:txBody>
      </p:sp>
      <p:sp>
        <p:nvSpPr>
          <p:cNvPr id="6154" name="AutoShape 20"/>
          <p:cNvSpPr>
            <a:spLocks/>
          </p:cNvSpPr>
          <p:nvPr/>
        </p:nvSpPr>
        <p:spPr bwMode="auto">
          <a:xfrm rot="-5400000">
            <a:off x="4320382" y="1521619"/>
            <a:ext cx="360362" cy="7200900"/>
          </a:xfrm>
          <a:prstGeom prst="leftBrace">
            <a:avLst>
              <a:gd name="adj1" fmla="val 1665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3276600" y="5445125"/>
            <a:ext cx="25193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pt-BR" b="1"/>
              <a:t> eficiência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pt-BR" b="1"/>
              <a:t> eficácia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pt-BR" b="1"/>
              <a:t> rapidez</a:t>
            </a:r>
            <a:endParaRPr lang="en-US" b="1"/>
          </a:p>
        </p:txBody>
      </p:sp>
      <p:sp>
        <p:nvSpPr>
          <p:cNvPr id="6156" name="Line 22"/>
          <p:cNvSpPr>
            <a:spLocks noChangeShapeType="1"/>
          </p:cNvSpPr>
          <p:nvPr/>
        </p:nvSpPr>
        <p:spPr bwMode="auto">
          <a:xfrm>
            <a:off x="2195513" y="43656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7" name="Line 23"/>
          <p:cNvSpPr>
            <a:spLocks noChangeShapeType="1"/>
          </p:cNvSpPr>
          <p:nvPr/>
        </p:nvSpPr>
        <p:spPr bwMode="auto">
          <a:xfrm>
            <a:off x="4140200" y="43656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8" name="Line 24"/>
          <p:cNvSpPr>
            <a:spLocks noChangeShapeType="1"/>
          </p:cNvSpPr>
          <p:nvPr/>
        </p:nvSpPr>
        <p:spPr bwMode="auto">
          <a:xfrm>
            <a:off x="6227763" y="43656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9" name="Text Box 8"/>
          <p:cNvSpPr txBox="1">
            <a:spLocks noChangeArrowheads="1"/>
          </p:cNvSpPr>
          <p:nvPr/>
        </p:nvSpPr>
        <p:spPr bwMode="auto">
          <a:xfrm>
            <a:off x="79375" y="88900"/>
            <a:ext cx="773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Z:\Terminais e Paradas\fotos paradas paris amstyerdã barcelona\DSC03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0063"/>
            <a:ext cx="3576638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Z:\Terminais e Paradas\fotos paradas paris amstyerdã barcelona\DSC03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500063"/>
            <a:ext cx="2868612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357313" y="1143000"/>
            <a:ext cx="132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>
                <a:solidFill>
                  <a:srgbClr val="FF9900"/>
                </a:solidFill>
              </a:rPr>
              <a:t>Barcelona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Z:\Terminais e Paradas\fotos paradas paris amstyerdã barcelona\DSC03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0"/>
            <a:ext cx="38481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643063" y="1214438"/>
            <a:ext cx="132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>
                <a:solidFill>
                  <a:srgbClr val="FF9900"/>
                </a:solidFill>
              </a:rPr>
              <a:t>Barcelona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Z:\Terminais e Paradas\fotos paradas paris amstyerdã barcelona\DSC03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15218"/>
          <a:stretch>
            <a:fillRect/>
          </a:stretch>
        </p:blipFill>
        <p:spPr bwMode="auto">
          <a:xfrm>
            <a:off x="4052888" y="0"/>
            <a:ext cx="4462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143000" y="1143000"/>
            <a:ext cx="28844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FF9900"/>
                </a:solidFill>
              </a:rPr>
              <a:t>Amsterdam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publicidade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nome da parada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sinalização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informação estática</a:t>
            </a:r>
          </a:p>
          <a:p>
            <a:pPr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equipamento agregado</a:t>
            </a:r>
          </a:p>
          <a:p>
            <a:pPr lvl="1"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banco</a:t>
            </a:r>
          </a:p>
          <a:p>
            <a:pPr lvl="1" eaLnBrk="1" hangingPunct="1">
              <a:buFontTx/>
              <a:buChar char="•"/>
            </a:pPr>
            <a:r>
              <a:rPr lang="pt-BR" sz="2000">
                <a:solidFill>
                  <a:srgbClr val="FF9900"/>
                </a:solidFill>
              </a:rPr>
              <a:t>lixeira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84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</a:rPr>
              <a:t>Os abrigos nas paradas de ônibus em Porto Alegre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1"/>
                </a:solidFill>
              </a:rPr>
              <a:t>tipologias de abrigos em conflito com passeios e acessibilidade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1"/>
                </a:solidFill>
              </a:rPr>
              <a:t>não trabalham a favor da padronização visual do sistema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000">
                <a:solidFill>
                  <a:schemeClr val="bg1"/>
                </a:solidFill>
              </a:rPr>
              <a:t>não prevêem locais para colocação de informações aos usuários </a:t>
            </a:r>
          </a:p>
        </p:txBody>
      </p:sp>
      <p:pic>
        <p:nvPicPr>
          <p:cNvPr id="56323" name="Picture 3" descr="C:\_Antônio\fotos\fotos ciee 013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Z:\Informação ao Usuário\piloto C2\fotos das paradas\DSC00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4001" r="12000" b="3999"/>
          <a:stretch>
            <a:fillRect/>
          </a:stretch>
        </p:blipFill>
        <p:spPr bwMode="auto">
          <a:xfrm>
            <a:off x="3429000" y="4714875"/>
            <a:ext cx="27432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Z:\Informação ao Usuário\piloto C2\fotos das paradas\DSC008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12709" r="18994" b="25861"/>
          <a:stretch>
            <a:fillRect/>
          </a:stretch>
        </p:blipFill>
        <p:spPr bwMode="auto">
          <a:xfrm>
            <a:off x="6324600" y="2405063"/>
            <a:ext cx="26670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Z:\Informação ao Usuário\piloto C2\fotos das paradas\DSC008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25420" r="30113" b="8914"/>
          <a:stretch>
            <a:fillRect/>
          </a:stretch>
        </p:blipFill>
        <p:spPr bwMode="auto">
          <a:xfrm>
            <a:off x="6324600" y="4689475"/>
            <a:ext cx="266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Z:\Informação ao Usuário\piloto C2\fotos das paradas\DSC008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6" r="22171" b="17387"/>
          <a:stretch>
            <a:fillRect/>
          </a:stretch>
        </p:blipFill>
        <p:spPr bwMode="auto">
          <a:xfrm>
            <a:off x="152400" y="4732338"/>
            <a:ext cx="3048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Z:\Informação ao Usuário\piloto C2\fotos das paradas\DSC008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25418"/>
          <a:stretch>
            <a:fillRect/>
          </a:stretch>
        </p:blipFill>
        <p:spPr bwMode="auto">
          <a:xfrm>
            <a:off x="152400" y="2438400"/>
            <a:ext cx="2819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0" y="5051425"/>
            <a:ext cx="88407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57347" name="Freeform 5"/>
          <p:cNvSpPr>
            <a:spLocks/>
          </p:cNvSpPr>
          <p:nvPr/>
        </p:nvSpPr>
        <p:spPr bwMode="auto">
          <a:xfrm>
            <a:off x="7054850" y="4719638"/>
            <a:ext cx="1588" cy="14287"/>
          </a:xfrm>
          <a:custGeom>
            <a:avLst/>
            <a:gdLst>
              <a:gd name="T0" fmla="*/ 0 w 1588"/>
              <a:gd name="T1" fmla="*/ 2147483647 h 231"/>
              <a:gd name="T2" fmla="*/ 0 w 1588"/>
              <a:gd name="T3" fmla="*/ 2147483647 h 231"/>
              <a:gd name="T4" fmla="*/ 0 w 1588"/>
              <a:gd name="T5" fmla="*/ 2147483647 h 231"/>
              <a:gd name="T6" fmla="*/ 0 w 1588"/>
              <a:gd name="T7" fmla="*/ 2147483647 h 231"/>
              <a:gd name="T8" fmla="*/ 0 w 1588"/>
              <a:gd name="T9" fmla="*/ 2147483647 h 231"/>
              <a:gd name="T10" fmla="*/ 0 w 1588"/>
              <a:gd name="T11" fmla="*/ 0 h 231"/>
              <a:gd name="T12" fmla="*/ 0 w 1588"/>
              <a:gd name="T13" fmla="*/ 2147483647 h 231"/>
              <a:gd name="T14" fmla="*/ 0 w 1588"/>
              <a:gd name="T15" fmla="*/ 2147483647 h 231"/>
              <a:gd name="T16" fmla="*/ 0 w 1588"/>
              <a:gd name="T17" fmla="*/ 2147483647 h 2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8"/>
              <a:gd name="T28" fmla="*/ 0 h 231"/>
              <a:gd name="T29" fmla="*/ 1588 w 1588"/>
              <a:gd name="T30" fmla="*/ 231 h 2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8" h="231">
                <a:moveTo>
                  <a:pt x="0" y="231"/>
                </a:moveTo>
                <a:lnTo>
                  <a:pt x="0" y="115"/>
                </a:lnTo>
                <a:lnTo>
                  <a:pt x="0" y="0"/>
                </a:lnTo>
                <a:lnTo>
                  <a:pt x="0" y="231"/>
                </a:lnTo>
                <a:close/>
              </a:path>
            </a:pathLst>
          </a:custGeom>
          <a:solidFill>
            <a:srgbClr val="1D2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48" name="Freeform 6"/>
          <p:cNvSpPr>
            <a:spLocks/>
          </p:cNvSpPr>
          <p:nvPr/>
        </p:nvSpPr>
        <p:spPr bwMode="auto">
          <a:xfrm>
            <a:off x="7010400" y="4622800"/>
            <a:ext cx="1588" cy="14288"/>
          </a:xfrm>
          <a:custGeom>
            <a:avLst/>
            <a:gdLst>
              <a:gd name="T0" fmla="*/ 0 w 1588"/>
              <a:gd name="T1" fmla="*/ 0 h 231"/>
              <a:gd name="T2" fmla="*/ 0 w 1588"/>
              <a:gd name="T3" fmla="*/ 2147483647 h 231"/>
              <a:gd name="T4" fmla="*/ 0 w 1588"/>
              <a:gd name="T5" fmla="*/ 2147483647 h 231"/>
              <a:gd name="T6" fmla="*/ 0 w 1588"/>
              <a:gd name="T7" fmla="*/ 2147483647 h 231"/>
              <a:gd name="T8" fmla="*/ 0 w 1588"/>
              <a:gd name="T9" fmla="*/ 2147483647 h 231"/>
              <a:gd name="T10" fmla="*/ 0 w 1588"/>
              <a:gd name="T11" fmla="*/ 2147483647 h 231"/>
              <a:gd name="T12" fmla="*/ 0 w 1588"/>
              <a:gd name="T13" fmla="*/ 0 h 231"/>
              <a:gd name="T14" fmla="*/ 0 w 1588"/>
              <a:gd name="T15" fmla="*/ 0 h 231"/>
              <a:gd name="T16" fmla="*/ 0 w 1588"/>
              <a:gd name="T17" fmla="*/ 0 h 2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8"/>
              <a:gd name="T28" fmla="*/ 0 h 231"/>
              <a:gd name="T29" fmla="*/ 1588 w 1588"/>
              <a:gd name="T30" fmla="*/ 231 h 2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8" h="231">
                <a:moveTo>
                  <a:pt x="0" y="0"/>
                </a:moveTo>
                <a:lnTo>
                  <a:pt x="0" y="115"/>
                </a:lnTo>
                <a:lnTo>
                  <a:pt x="0" y="231"/>
                </a:lnTo>
                <a:lnTo>
                  <a:pt x="0" y="0"/>
                </a:lnTo>
                <a:close/>
              </a:path>
            </a:pathLst>
          </a:custGeom>
          <a:solidFill>
            <a:srgbClr val="1D2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49" name="Freeform 7"/>
          <p:cNvSpPr>
            <a:spLocks/>
          </p:cNvSpPr>
          <p:nvPr/>
        </p:nvSpPr>
        <p:spPr bwMode="auto">
          <a:xfrm>
            <a:off x="6953250" y="4725988"/>
            <a:ext cx="1588" cy="14287"/>
          </a:xfrm>
          <a:custGeom>
            <a:avLst/>
            <a:gdLst>
              <a:gd name="T0" fmla="*/ 0 w 1588"/>
              <a:gd name="T1" fmla="*/ 0 h 231"/>
              <a:gd name="T2" fmla="*/ 0 w 1588"/>
              <a:gd name="T3" fmla="*/ 2147483647 h 231"/>
              <a:gd name="T4" fmla="*/ 0 w 1588"/>
              <a:gd name="T5" fmla="*/ 2147483647 h 231"/>
              <a:gd name="T6" fmla="*/ 0 w 1588"/>
              <a:gd name="T7" fmla="*/ 2147483647 h 231"/>
              <a:gd name="T8" fmla="*/ 0 w 1588"/>
              <a:gd name="T9" fmla="*/ 2147483647 h 231"/>
              <a:gd name="T10" fmla="*/ 0 w 1588"/>
              <a:gd name="T11" fmla="*/ 2147483647 h 231"/>
              <a:gd name="T12" fmla="*/ 0 w 1588"/>
              <a:gd name="T13" fmla="*/ 0 h 231"/>
              <a:gd name="T14" fmla="*/ 0 w 1588"/>
              <a:gd name="T15" fmla="*/ 0 h 231"/>
              <a:gd name="T16" fmla="*/ 0 w 1588"/>
              <a:gd name="T17" fmla="*/ 0 h 2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8"/>
              <a:gd name="T28" fmla="*/ 0 h 231"/>
              <a:gd name="T29" fmla="*/ 1588 w 1588"/>
              <a:gd name="T30" fmla="*/ 231 h 2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8" h="231">
                <a:moveTo>
                  <a:pt x="0" y="0"/>
                </a:moveTo>
                <a:lnTo>
                  <a:pt x="0" y="116"/>
                </a:lnTo>
                <a:lnTo>
                  <a:pt x="0" y="231"/>
                </a:lnTo>
                <a:lnTo>
                  <a:pt x="0" y="0"/>
                </a:lnTo>
                <a:close/>
              </a:path>
            </a:pathLst>
          </a:custGeom>
          <a:solidFill>
            <a:srgbClr val="1D2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1200150" y="0"/>
            <a:ext cx="5418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>
              <a:latin typeface="Calibri" pitchFamily="34" charset="0"/>
            </a:endParaRPr>
          </a:p>
        </p:txBody>
      </p:sp>
      <p:sp>
        <p:nvSpPr>
          <p:cNvPr id="57351" name="Line 11"/>
          <p:cNvSpPr>
            <a:spLocks noChangeShapeType="1"/>
          </p:cNvSpPr>
          <p:nvPr/>
        </p:nvSpPr>
        <p:spPr bwMode="auto">
          <a:xfrm>
            <a:off x="457200" y="6477000"/>
            <a:ext cx="7200900" cy="0"/>
          </a:xfrm>
          <a:prstGeom prst="line">
            <a:avLst/>
          </a:prstGeom>
          <a:noFill/>
          <a:ln w="57150" cmpd="thinThick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52" name="Text Box 12"/>
          <p:cNvSpPr txBox="1">
            <a:spLocks noChangeArrowheads="1"/>
          </p:cNvSpPr>
          <p:nvPr/>
        </p:nvSpPr>
        <p:spPr bwMode="auto">
          <a:xfrm>
            <a:off x="509588" y="558800"/>
            <a:ext cx="82661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>
                <a:latin typeface="Calibri" pitchFamily="34" charset="0"/>
              </a:rPr>
              <a:t>Gestão e Informação  para qualificar a Mobilidade Urbana</a:t>
            </a:r>
          </a:p>
          <a:p>
            <a:pPr eaLnBrk="1" hangingPunct="1"/>
            <a:endParaRPr lang="pt-BR">
              <a:latin typeface="Calibri" pitchFamily="34" charset="0"/>
            </a:endParaRPr>
          </a:p>
        </p:txBody>
      </p:sp>
      <p:sp>
        <p:nvSpPr>
          <p:cNvPr id="683024" name="Text Box 16"/>
          <p:cNvSpPr txBox="1">
            <a:spLocks noChangeArrowheads="1"/>
          </p:cNvSpPr>
          <p:nvPr/>
        </p:nvSpPr>
        <p:spPr bwMode="auto">
          <a:xfrm>
            <a:off x="3441700" y="1508125"/>
            <a:ext cx="2082800" cy="36671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</a:rPr>
              <a:t>CONCEITOS</a:t>
            </a:r>
          </a:p>
        </p:txBody>
      </p:sp>
      <p:sp>
        <p:nvSpPr>
          <p:cNvPr id="57354" name="Rectangle 17"/>
          <p:cNvSpPr>
            <a:spLocks noChangeArrowheads="1"/>
          </p:cNvSpPr>
          <p:nvPr/>
        </p:nvSpPr>
        <p:spPr bwMode="auto">
          <a:xfrm>
            <a:off x="2717800" y="2125663"/>
            <a:ext cx="3657600" cy="11858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1400">
              <a:solidFill>
                <a:srgbClr val="343434"/>
              </a:solidFill>
              <a:latin typeface="AvantGarde Bk BT"/>
            </a:endParaRPr>
          </a:p>
          <a:p>
            <a:r>
              <a:rPr lang="pt-BR" sz="2000" b="1"/>
              <a:t>VISÃO SISTÊMICA</a:t>
            </a:r>
          </a:p>
          <a:p>
            <a:r>
              <a:rPr lang="pt-BR" sz="1400" b="1">
                <a:latin typeface="AvantGarde Bk BT"/>
              </a:rPr>
              <a:t>GESTÃO DE TRÁFEGO : carro e ônibus</a:t>
            </a:r>
          </a:p>
          <a:p>
            <a:r>
              <a:rPr lang="pt-BR" sz="1400" b="1">
                <a:latin typeface="AvantGarde Bk BT"/>
              </a:rPr>
              <a:t>INFORMAÇÃO À POPULAÇÃO</a:t>
            </a:r>
            <a:endParaRPr lang="pt-BR" sz="1200" b="1">
              <a:latin typeface="AvantGarde Bk BT"/>
            </a:endParaRPr>
          </a:p>
          <a:p>
            <a:r>
              <a:rPr lang="pt-BR" sz="1400" b="1">
                <a:latin typeface="AvantGarde Bk BT"/>
              </a:rPr>
              <a:t>INTEGRAÇÃO DE ATIVIDADES</a:t>
            </a:r>
          </a:p>
          <a:p>
            <a:endParaRPr lang="pt-BR" sz="1400">
              <a:latin typeface="AvantGarde Bk BT"/>
            </a:endParaRPr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3441700" y="3543300"/>
            <a:ext cx="2082800" cy="36671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</a:rPr>
              <a:t>PRIORIDADES</a:t>
            </a:r>
          </a:p>
        </p:txBody>
      </p:sp>
      <p:sp>
        <p:nvSpPr>
          <p:cNvPr id="57356" name="Rectangle 20"/>
          <p:cNvSpPr>
            <a:spLocks noChangeArrowheads="1"/>
          </p:cNvSpPr>
          <p:nvPr/>
        </p:nvSpPr>
        <p:spPr bwMode="auto">
          <a:xfrm>
            <a:off x="317500" y="4089400"/>
            <a:ext cx="8509000" cy="1358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sz="1400">
                <a:solidFill>
                  <a:srgbClr val="070000"/>
                </a:solidFill>
                <a:latin typeface="AvantGarde Bk BT"/>
              </a:rPr>
              <a:t>Transporte Privado e Público : Estudos de tráfego - assegurar mobilidade e fluidez intermodal.</a:t>
            </a:r>
          </a:p>
          <a:p>
            <a:pPr lvl="1" algn="ctr"/>
            <a:r>
              <a:rPr lang="pt-BR" sz="1400">
                <a:solidFill>
                  <a:srgbClr val="070000"/>
                </a:solidFill>
                <a:latin typeface="AvantGarde Bk BT"/>
              </a:rPr>
              <a:t>Infraestrutura: pavimentação e melhorias</a:t>
            </a:r>
          </a:p>
          <a:p>
            <a:pPr lvl="1" algn="ctr"/>
            <a:r>
              <a:rPr lang="pt-BR" sz="1400">
                <a:solidFill>
                  <a:srgbClr val="070000"/>
                </a:solidFill>
                <a:latin typeface="AvantGarde Bk BT"/>
              </a:rPr>
              <a:t>Sinalização Viária: horizontal e vertical</a:t>
            </a:r>
          </a:p>
          <a:p>
            <a:pPr lvl="1" algn="ctr"/>
            <a:r>
              <a:rPr lang="pt-BR" sz="1400">
                <a:solidFill>
                  <a:srgbClr val="070000"/>
                </a:solidFill>
                <a:latin typeface="AvantGarde Bk BT"/>
              </a:rPr>
              <a:t>Monitoramento e Controle: investir em tecnologia</a:t>
            </a:r>
          </a:p>
          <a:p>
            <a:pPr lvl="1" algn="ctr"/>
            <a:endParaRPr lang="pt-BR" sz="1400">
              <a:solidFill>
                <a:srgbClr val="070000"/>
              </a:solidFill>
              <a:latin typeface="AvantGarde Bk BT"/>
            </a:endParaRPr>
          </a:p>
          <a:p>
            <a:pPr algn="ctr"/>
            <a:r>
              <a:rPr lang="pt-BR" sz="1400">
                <a:solidFill>
                  <a:srgbClr val="070000"/>
                </a:solidFill>
                <a:latin typeface="AvantGarde Bk BT"/>
              </a:rPr>
              <a:t>TECNOLOGIA E INTEGRAÇÃO DE PROCESSOS – GESTÃO EFETIVA DA MOBILIDADE</a:t>
            </a:r>
            <a:endParaRPr lang="pt-BR" u="sng">
              <a:solidFill>
                <a:srgbClr val="070000"/>
              </a:solidFill>
              <a:latin typeface="AvantGarde Bk BT"/>
            </a:endParaRPr>
          </a:p>
        </p:txBody>
      </p:sp>
      <p:sp>
        <p:nvSpPr>
          <p:cNvPr id="683031" name="Text Box 23"/>
          <p:cNvSpPr txBox="1">
            <a:spLocks noChangeArrowheads="1"/>
          </p:cNvSpPr>
          <p:nvPr/>
        </p:nvSpPr>
        <p:spPr bwMode="auto">
          <a:xfrm>
            <a:off x="1955800" y="5981700"/>
            <a:ext cx="5054600" cy="366713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  <a:latin typeface="AvantGarde Bk BT" pitchFamily="34" charset="0"/>
              </a:rPr>
              <a:t>PROJETO ESTRATÉGICO</a:t>
            </a:r>
          </a:p>
        </p:txBody>
      </p:sp>
      <p:sp>
        <p:nvSpPr>
          <p:cNvPr id="57358" name="AutoShape 24"/>
          <p:cNvSpPr>
            <a:spLocks noChangeArrowheads="1"/>
          </p:cNvSpPr>
          <p:nvPr/>
        </p:nvSpPr>
        <p:spPr bwMode="auto">
          <a:xfrm>
            <a:off x="4032250" y="5588000"/>
            <a:ext cx="711200" cy="287338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>
            <a:noFill/>
          </a:ln>
          <a:effectLst>
            <a:prstShdw prst="shdw17" dist="17961" dir="2700000">
              <a:srgbClr val="99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0" y="5051425"/>
            <a:ext cx="88407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58371" name="Freeform 5"/>
          <p:cNvSpPr>
            <a:spLocks/>
          </p:cNvSpPr>
          <p:nvPr/>
        </p:nvSpPr>
        <p:spPr bwMode="auto">
          <a:xfrm>
            <a:off x="7016750" y="7048500"/>
            <a:ext cx="1588" cy="14288"/>
          </a:xfrm>
          <a:custGeom>
            <a:avLst/>
            <a:gdLst>
              <a:gd name="T0" fmla="*/ 0 w 1588"/>
              <a:gd name="T1" fmla="*/ 2147483647 h 231"/>
              <a:gd name="T2" fmla="*/ 0 w 1588"/>
              <a:gd name="T3" fmla="*/ 2147483647 h 231"/>
              <a:gd name="T4" fmla="*/ 0 w 1588"/>
              <a:gd name="T5" fmla="*/ 2147483647 h 231"/>
              <a:gd name="T6" fmla="*/ 0 w 1588"/>
              <a:gd name="T7" fmla="*/ 2147483647 h 231"/>
              <a:gd name="T8" fmla="*/ 0 w 1588"/>
              <a:gd name="T9" fmla="*/ 2147483647 h 231"/>
              <a:gd name="T10" fmla="*/ 0 w 1588"/>
              <a:gd name="T11" fmla="*/ 0 h 231"/>
              <a:gd name="T12" fmla="*/ 0 w 1588"/>
              <a:gd name="T13" fmla="*/ 2147483647 h 231"/>
              <a:gd name="T14" fmla="*/ 0 w 1588"/>
              <a:gd name="T15" fmla="*/ 2147483647 h 231"/>
              <a:gd name="T16" fmla="*/ 0 w 1588"/>
              <a:gd name="T17" fmla="*/ 2147483647 h 2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8"/>
              <a:gd name="T28" fmla="*/ 0 h 231"/>
              <a:gd name="T29" fmla="*/ 1588 w 1588"/>
              <a:gd name="T30" fmla="*/ 231 h 2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8" h="231">
                <a:moveTo>
                  <a:pt x="0" y="231"/>
                </a:moveTo>
                <a:lnTo>
                  <a:pt x="0" y="115"/>
                </a:lnTo>
                <a:lnTo>
                  <a:pt x="0" y="0"/>
                </a:lnTo>
                <a:lnTo>
                  <a:pt x="0" y="231"/>
                </a:lnTo>
                <a:close/>
              </a:path>
            </a:pathLst>
          </a:custGeom>
          <a:solidFill>
            <a:srgbClr val="1D2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8372" name="Freeform 6"/>
          <p:cNvSpPr>
            <a:spLocks/>
          </p:cNvSpPr>
          <p:nvPr/>
        </p:nvSpPr>
        <p:spPr bwMode="auto">
          <a:xfrm>
            <a:off x="6972300" y="6951663"/>
            <a:ext cx="1588" cy="14287"/>
          </a:xfrm>
          <a:custGeom>
            <a:avLst/>
            <a:gdLst>
              <a:gd name="T0" fmla="*/ 0 w 1588"/>
              <a:gd name="T1" fmla="*/ 0 h 231"/>
              <a:gd name="T2" fmla="*/ 0 w 1588"/>
              <a:gd name="T3" fmla="*/ 2147483647 h 231"/>
              <a:gd name="T4" fmla="*/ 0 w 1588"/>
              <a:gd name="T5" fmla="*/ 2147483647 h 231"/>
              <a:gd name="T6" fmla="*/ 0 w 1588"/>
              <a:gd name="T7" fmla="*/ 2147483647 h 231"/>
              <a:gd name="T8" fmla="*/ 0 w 1588"/>
              <a:gd name="T9" fmla="*/ 2147483647 h 231"/>
              <a:gd name="T10" fmla="*/ 0 w 1588"/>
              <a:gd name="T11" fmla="*/ 2147483647 h 231"/>
              <a:gd name="T12" fmla="*/ 0 w 1588"/>
              <a:gd name="T13" fmla="*/ 0 h 231"/>
              <a:gd name="T14" fmla="*/ 0 w 1588"/>
              <a:gd name="T15" fmla="*/ 0 h 231"/>
              <a:gd name="T16" fmla="*/ 0 w 1588"/>
              <a:gd name="T17" fmla="*/ 0 h 2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8"/>
              <a:gd name="T28" fmla="*/ 0 h 231"/>
              <a:gd name="T29" fmla="*/ 1588 w 1588"/>
              <a:gd name="T30" fmla="*/ 231 h 2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8" h="231">
                <a:moveTo>
                  <a:pt x="0" y="0"/>
                </a:moveTo>
                <a:lnTo>
                  <a:pt x="0" y="115"/>
                </a:lnTo>
                <a:lnTo>
                  <a:pt x="0" y="231"/>
                </a:lnTo>
                <a:lnTo>
                  <a:pt x="0" y="0"/>
                </a:lnTo>
                <a:close/>
              </a:path>
            </a:pathLst>
          </a:custGeom>
          <a:solidFill>
            <a:srgbClr val="1D2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8373" name="Freeform 7"/>
          <p:cNvSpPr>
            <a:spLocks/>
          </p:cNvSpPr>
          <p:nvPr/>
        </p:nvSpPr>
        <p:spPr bwMode="auto">
          <a:xfrm>
            <a:off x="6915150" y="7054850"/>
            <a:ext cx="1588" cy="14288"/>
          </a:xfrm>
          <a:custGeom>
            <a:avLst/>
            <a:gdLst>
              <a:gd name="T0" fmla="*/ 0 w 1588"/>
              <a:gd name="T1" fmla="*/ 0 h 231"/>
              <a:gd name="T2" fmla="*/ 0 w 1588"/>
              <a:gd name="T3" fmla="*/ 2147483647 h 231"/>
              <a:gd name="T4" fmla="*/ 0 w 1588"/>
              <a:gd name="T5" fmla="*/ 2147483647 h 231"/>
              <a:gd name="T6" fmla="*/ 0 w 1588"/>
              <a:gd name="T7" fmla="*/ 2147483647 h 231"/>
              <a:gd name="T8" fmla="*/ 0 w 1588"/>
              <a:gd name="T9" fmla="*/ 2147483647 h 231"/>
              <a:gd name="T10" fmla="*/ 0 w 1588"/>
              <a:gd name="T11" fmla="*/ 2147483647 h 231"/>
              <a:gd name="T12" fmla="*/ 0 w 1588"/>
              <a:gd name="T13" fmla="*/ 0 h 231"/>
              <a:gd name="T14" fmla="*/ 0 w 1588"/>
              <a:gd name="T15" fmla="*/ 0 h 231"/>
              <a:gd name="T16" fmla="*/ 0 w 1588"/>
              <a:gd name="T17" fmla="*/ 0 h 2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8"/>
              <a:gd name="T28" fmla="*/ 0 h 231"/>
              <a:gd name="T29" fmla="*/ 1588 w 1588"/>
              <a:gd name="T30" fmla="*/ 231 h 2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8" h="231">
                <a:moveTo>
                  <a:pt x="0" y="0"/>
                </a:moveTo>
                <a:lnTo>
                  <a:pt x="0" y="116"/>
                </a:lnTo>
                <a:lnTo>
                  <a:pt x="0" y="231"/>
                </a:lnTo>
                <a:lnTo>
                  <a:pt x="0" y="0"/>
                </a:lnTo>
                <a:close/>
              </a:path>
            </a:pathLst>
          </a:custGeom>
          <a:solidFill>
            <a:srgbClr val="1D2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1200150" y="0"/>
            <a:ext cx="5418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>
              <a:latin typeface="Calibri" pitchFamily="34" charset="0"/>
            </a:endParaRPr>
          </a:p>
        </p:txBody>
      </p:sp>
      <p:sp>
        <p:nvSpPr>
          <p:cNvPr id="58375" name="Text Box 12"/>
          <p:cNvSpPr txBox="1">
            <a:spLocks noChangeArrowheads="1"/>
          </p:cNvSpPr>
          <p:nvPr/>
        </p:nvSpPr>
        <p:spPr bwMode="auto">
          <a:xfrm>
            <a:off x="571500" y="500063"/>
            <a:ext cx="82661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da Mobilidade nas vias em questão foca o transporte coletivo através do monitoramento dos ônibus, e busca a melhoria do nível de serviço bem como a otimização na fluidez de tráfego.</a:t>
            </a:r>
          </a:p>
          <a:p>
            <a:pPr eaLnBrk="1" hangingPunct="1"/>
            <a:endParaRPr lang="pt-BR">
              <a:latin typeface="Calibri" pitchFamily="34" charset="0"/>
            </a:endParaRPr>
          </a:p>
          <a:p>
            <a:pPr eaLnBrk="1" hangingPunct="1"/>
            <a:r>
              <a:rPr lang="pt-BR">
                <a:latin typeface="Calibri" pitchFamily="34" charset="0"/>
              </a:rPr>
              <a:t>Eixos de ação:	</a:t>
            </a:r>
          </a:p>
        </p:txBody>
      </p:sp>
      <p:sp>
        <p:nvSpPr>
          <p:cNvPr id="58376" name="Rectangle 15"/>
          <p:cNvSpPr>
            <a:spLocks noChangeArrowheads="1"/>
          </p:cNvSpPr>
          <p:nvPr/>
        </p:nvSpPr>
        <p:spPr bwMode="auto">
          <a:xfrm>
            <a:off x="2684463" y="4419600"/>
            <a:ext cx="3536950" cy="3810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>
                <a:solidFill>
                  <a:srgbClr val="070000"/>
                </a:solidFill>
                <a:latin typeface="AvantGarde Bk BT"/>
              </a:rPr>
              <a:t>MONITORAMENTO: Câmeras</a:t>
            </a:r>
          </a:p>
        </p:txBody>
      </p:sp>
      <p:sp>
        <p:nvSpPr>
          <p:cNvPr id="58377" name="Rectangle 16"/>
          <p:cNvSpPr>
            <a:spLocks noChangeArrowheads="1"/>
          </p:cNvSpPr>
          <p:nvPr/>
        </p:nvSpPr>
        <p:spPr bwMode="auto">
          <a:xfrm>
            <a:off x="1736725" y="4913313"/>
            <a:ext cx="5448300" cy="15001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>
              <a:solidFill>
                <a:srgbClr val="070000"/>
              </a:solidFill>
              <a:latin typeface="AvantGarde Bk BT"/>
            </a:endParaRPr>
          </a:p>
          <a:p>
            <a:r>
              <a:rPr lang="pt-BR" sz="1400">
                <a:solidFill>
                  <a:srgbClr val="070000"/>
                </a:solidFill>
                <a:latin typeface="AvantGarde Bk BT"/>
              </a:rPr>
              <a:t>MONITORAMENTO DA VIA E CRUZAMENTOS CRÍTICOS:</a:t>
            </a:r>
          </a:p>
          <a:p>
            <a:r>
              <a:rPr lang="pt-BR" sz="1400">
                <a:solidFill>
                  <a:srgbClr val="070000"/>
                </a:solidFill>
                <a:latin typeface="AvantGarde Bk BT"/>
              </a:rPr>
              <a:t>Diagnóstico, em tempo real, das condições  de circulação;</a:t>
            </a:r>
          </a:p>
          <a:p>
            <a:pPr lvl="1"/>
            <a:r>
              <a:rPr lang="pt-BR" sz="1400">
                <a:solidFill>
                  <a:srgbClr val="070000"/>
                </a:solidFill>
                <a:latin typeface="AvantGarde Bk BT"/>
              </a:rPr>
              <a:t>- Acidentes;</a:t>
            </a:r>
          </a:p>
          <a:p>
            <a:pPr lvl="1"/>
            <a:r>
              <a:rPr lang="pt-BR" sz="1400">
                <a:solidFill>
                  <a:srgbClr val="070000"/>
                </a:solidFill>
                <a:latin typeface="AvantGarde Bk BT"/>
              </a:rPr>
              <a:t>- Flutuações de volumes de tráfego;</a:t>
            </a:r>
          </a:p>
          <a:p>
            <a:pPr lvl="1">
              <a:buFontTx/>
              <a:buChar char="-"/>
            </a:pPr>
            <a:r>
              <a:rPr lang="pt-BR" sz="1400">
                <a:solidFill>
                  <a:srgbClr val="070000"/>
                </a:solidFill>
                <a:latin typeface="AvantGarde Bk BT"/>
              </a:rPr>
              <a:t>Interferências pontuais</a:t>
            </a:r>
          </a:p>
          <a:p>
            <a:pPr lvl="1">
              <a:buFontTx/>
              <a:buChar char="-"/>
            </a:pPr>
            <a:r>
              <a:rPr lang="pt-BR" sz="1400">
                <a:solidFill>
                  <a:srgbClr val="070000"/>
                </a:solidFill>
                <a:latin typeface="AvantGarde Bk BT"/>
              </a:rPr>
              <a:t>Operações de transito;</a:t>
            </a:r>
          </a:p>
          <a:p>
            <a:pPr lvl="1">
              <a:buFontTx/>
              <a:buChar char="-"/>
            </a:pPr>
            <a:r>
              <a:rPr lang="pt-BR" sz="1400">
                <a:solidFill>
                  <a:srgbClr val="070000"/>
                </a:solidFill>
                <a:latin typeface="AvantGarde Bk BT"/>
              </a:rPr>
              <a:t>Operação dos ônibus</a:t>
            </a:r>
          </a:p>
          <a:p>
            <a:endParaRPr lang="pt-BR">
              <a:solidFill>
                <a:srgbClr val="070000"/>
              </a:solidFill>
              <a:latin typeface="AvantGarde Bk BT"/>
            </a:endParaRPr>
          </a:p>
        </p:txBody>
      </p:sp>
      <p:sp>
        <p:nvSpPr>
          <p:cNvPr id="58378" name="Text Box 20"/>
          <p:cNvSpPr txBox="1">
            <a:spLocks noChangeArrowheads="1"/>
          </p:cNvSpPr>
          <p:nvPr/>
        </p:nvSpPr>
        <p:spPr bwMode="auto">
          <a:xfrm>
            <a:off x="436563" y="2284413"/>
            <a:ext cx="2082800" cy="366712"/>
          </a:xfrm>
          <a:prstGeom prst="rect">
            <a:avLst/>
          </a:prstGeom>
          <a:solidFill>
            <a:srgbClr val="8DE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>
                <a:latin typeface="AvantGarde Bk BT"/>
              </a:rPr>
              <a:t>GESTÃO</a:t>
            </a:r>
          </a:p>
        </p:txBody>
      </p:sp>
      <p:sp>
        <p:nvSpPr>
          <p:cNvPr id="58379" name="Rectangle 21"/>
          <p:cNvSpPr>
            <a:spLocks noChangeArrowheads="1"/>
          </p:cNvSpPr>
          <p:nvPr/>
        </p:nvSpPr>
        <p:spPr bwMode="auto">
          <a:xfrm>
            <a:off x="423863" y="3186113"/>
            <a:ext cx="2120900" cy="342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>
                <a:solidFill>
                  <a:srgbClr val="070000"/>
                </a:solidFill>
                <a:latin typeface="AvantGarde Bk BT"/>
              </a:rPr>
              <a:t>INFORMAÇÃO</a:t>
            </a:r>
          </a:p>
        </p:txBody>
      </p:sp>
      <p:sp>
        <p:nvSpPr>
          <p:cNvPr id="668694" name="Rectangle 22"/>
          <p:cNvSpPr>
            <a:spLocks noChangeArrowheads="1"/>
          </p:cNvSpPr>
          <p:nvPr/>
        </p:nvSpPr>
        <p:spPr bwMode="auto">
          <a:xfrm>
            <a:off x="2786063" y="1928813"/>
            <a:ext cx="5461000" cy="927100"/>
          </a:xfrm>
          <a:prstGeom prst="rect">
            <a:avLst/>
          </a:prstGeom>
          <a:solidFill>
            <a:srgbClr val="8DE3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70000"/>
                </a:solidFill>
                <a:latin typeface="AvantGarde Bk BT" pitchFamily="34" charset="0"/>
              </a:rPr>
              <a:t>CONTROLE DE SISTEMAS / INTEGRAÇÃO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70000"/>
                </a:solidFill>
                <a:latin typeface="AvantGarde Bk BT" pitchFamily="34" charset="0"/>
              </a:rPr>
              <a:t>Contagem do volume de tráfego centralizada</a:t>
            </a:r>
          </a:p>
          <a:p>
            <a:pPr marL="342900" indent="-342900" fontAlgn="auto">
              <a:lnSpc>
                <a:spcPct val="7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343434"/>
                </a:solidFill>
                <a:latin typeface="Arial" charset="0"/>
              </a:rPr>
              <a:t>Controle da movimentação da frota do transporte público;</a:t>
            </a:r>
            <a:endParaRPr lang="pt-BR" sz="1400" dirty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70000"/>
                </a:solidFill>
                <a:latin typeface="AvantGarde Bk BT" pitchFamily="34" charset="0"/>
              </a:rPr>
              <a:t>Controle dos semáforos via central</a:t>
            </a:r>
          </a:p>
        </p:txBody>
      </p:sp>
      <p:sp>
        <p:nvSpPr>
          <p:cNvPr id="58381" name="Rectangle 23"/>
          <p:cNvSpPr>
            <a:spLocks noChangeArrowheads="1"/>
          </p:cNvSpPr>
          <p:nvPr/>
        </p:nvSpPr>
        <p:spPr bwMode="auto">
          <a:xfrm>
            <a:off x="2773363" y="2957513"/>
            <a:ext cx="5475287" cy="9921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400">
                <a:solidFill>
                  <a:srgbClr val="070000"/>
                </a:solidFill>
                <a:latin typeface="AvantGarde Bk BT"/>
              </a:rPr>
              <a:t>INFORMAÇÃO EM TEMPO REAL</a:t>
            </a:r>
          </a:p>
          <a:p>
            <a:r>
              <a:rPr lang="pt-BR" sz="1400">
                <a:solidFill>
                  <a:srgbClr val="070000"/>
                </a:solidFill>
                <a:latin typeface="AvantGarde Bk BT"/>
              </a:rPr>
              <a:t>Ao usuário do Transporte Público e ao Condutor de veículo Privado</a:t>
            </a:r>
          </a:p>
          <a:p>
            <a:r>
              <a:rPr lang="pt-BR" sz="1400">
                <a:solidFill>
                  <a:srgbClr val="070000"/>
                </a:solidFill>
                <a:latin typeface="AvantGarde Bk BT"/>
              </a:rPr>
              <a:t>Consultas WEB, celular</a:t>
            </a:r>
          </a:p>
          <a:p>
            <a:r>
              <a:rPr lang="pt-BR" sz="1400">
                <a:solidFill>
                  <a:srgbClr val="070000"/>
                </a:solidFill>
                <a:latin typeface="AvantGarde Bk BT"/>
              </a:rPr>
              <a:t>Informativo Imprensa</a:t>
            </a:r>
          </a:p>
        </p:txBody>
      </p:sp>
      <p:sp>
        <p:nvSpPr>
          <p:cNvPr id="58382" name="CaixaDeTexto 21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  <p:sp>
        <p:nvSpPr>
          <p:cNvPr id="58383" name="Line 11"/>
          <p:cNvSpPr>
            <a:spLocks noChangeShapeType="1"/>
          </p:cNvSpPr>
          <p:nvPr/>
        </p:nvSpPr>
        <p:spPr bwMode="auto">
          <a:xfrm>
            <a:off x="457200" y="6477000"/>
            <a:ext cx="7200900" cy="0"/>
          </a:xfrm>
          <a:prstGeom prst="line">
            <a:avLst/>
          </a:prstGeom>
          <a:noFill/>
          <a:ln w="57150" cmpd="thinThick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4071938" y="4071938"/>
            <a:ext cx="711200" cy="287337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571868" y="613325"/>
            <a:ext cx="1928826" cy="923330"/>
          </a:xfrm>
          <a:prstGeom prst="rect">
            <a:avLst/>
          </a:prstGeom>
          <a:solidFill>
            <a:schemeClr val="bg1"/>
          </a:solidFill>
          <a:ln w="12700" cmpd="thinThick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Gestão e Informação da Mobilidade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85984" y="2005140"/>
            <a:ext cx="1928826" cy="923330"/>
          </a:xfrm>
          <a:prstGeom prst="rect">
            <a:avLst/>
          </a:prstGeom>
          <a:solidFill>
            <a:schemeClr val="bg1"/>
          </a:solidFill>
          <a:ln w="12700" cmpd="thinThick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Transporte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Público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57752" y="2005140"/>
            <a:ext cx="1928826" cy="923330"/>
          </a:xfrm>
          <a:prstGeom prst="rect">
            <a:avLst/>
          </a:prstGeom>
          <a:solidFill>
            <a:schemeClr val="bg1"/>
          </a:solidFill>
          <a:ln cmpd="thinThick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Transporte Privado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cxnSp>
        <p:nvCxnSpPr>
          <p:cNvPr id="14" name="Conector de seta reta 13"/>
          <p:cNvCxnSpPr>
            <a:stCxn id="0" idx="2"/>
            <a:endCxn id="0" idx="0"/>
          </p:cNvCxnSpPr>
          <p:nvPr/>
        </p:nvCxnSpPr>
        <p:spPr>
          <a:xfrm rot="5400000">
            <a:off x="3659187" y="1127126"/>
            <a:ext cx="468313" cy="128746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0" idx="2"/>
            <a:endCxn id="0" idx="0"/>
          </p:cNvCxnSpPr>
          <p:nvPr/>
        </p:nvCxnSpPr>
        <p:spPr>
          <a:xfrm rot="16200000" flipH="1">
            <a:off x="4945856" y="1127919"/>
            <a:ext cx="468313" cy="128587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0" idx="2"/>
            <a:endCxn id="0" idx="0"/>
          </p:cNvCxnSpPr>
          <p:nvPr/>
        </p:nvCxnSpPr>
        <p:spPr>
          <a:xfrm rot="5400000">
            <a:off x="1574007" y="2201069"/>
            <a:ext cx="947737" cy="240347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0" idx="2"/>
            <a:endCxn id="0" idx="0"/>
          </p:cNvCxnSpPr>
          <p:nvPr/>
        </p:nvCxnSpPr>
        <p:spPr>
          <a:xfrm rot="5400000">
            <a:off x="2300288" y="2927350"/>
            <a:ext cx="947737" cy="95091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0" idx="2"/>
            <a:endCxn id="0" idx="0"/>
          </p:cNvCxnSpPr>
          <p:nvPr/>
        </p:nvCxnSpPr>
        <p:spPr>
          <a:xfrm rot="5400000">
            <a:off x="5169694" y="3223419"/>
            <a:ext cx="947737" cy="35877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0" idx="2"/>
            <a:endCxn id="0" idx="0"/>
          </p:cNvCxnSpPr>
          <p:nvPr/>
        </p:nvCxnSpPr>
        <p:spPr>
          <a:xfrm rot="16200000" flipH="1">
            <a:off x="5862638" y="2889250"/>
            <a:ext cx="947737" cy="102711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0" idx="2"/>
            <a:endCxn id="0" idx="0"/>
          </p:cNvCxnSpPr>
          <p:nvPr/>
        </p:nvCxnSpPr>
        <p:spPr>
          <a:xfrm rot="16200000" flipH="1">
            <a:off x="6564313" y="2187575"/>
            <a:ext cx="947737" cy="243046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786182" y="5403992"/>
            <a:ext cx="1561518" cy="830997"/>
          </a:xfrm>
          <a:prstGeom prst="rect">
            <a:avLst/>
          </a:prstGeom>
          <a:solidFill>
            <a:schemeClr val="bg1"/>
          </a:solidFill>
          <a:ln cmpd="thinThick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</a:rPr>
              <a:t>Indicadores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</a:rPr>
              <a:t>Desempenho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</a:rPr>
              <a:t>da Mobilidade</a:t>
            </a:r>
          </a:p>
        </p:txBody>
      </p:sp>
      <p:cxnSp>
        <p:nvCxnSpPr>
          <p:cNvPr id="30" name="Conector de seta reta 29"/>
          <p:cNvCxnSpPr>
            <a:stCxn id="0" idx="2"/>
            <a:endCxn id="0" idx="0"/>
          </p:cNvCxnSpPr>
          <p:nvPr/>
        </p:nvCxnSpPr>
        <p:spPr>
          <a:xfrm rot="16200000" flipH="1">
            <a:off x="2289175" y="3079751"/>
            <a:ext cx="835025" cy="37211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0" idx="2"/>
            <a:endCxn id="0" idx="0"/>
          </p:cNvCxnSpPr>
          <p:nvPr/>
        </p:nvCxnSpPr>
        <p:spPr>
          <a:xfrm rot="16200000" flipH="1">
            <a:off x="3015456" y="3806032"/>
            <a:ext cx="835025" cy="226853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0" idx="2"/>
            <a:endCxn id="0" idx="0"/>
          </p:cNvCxnSpPr>
          <p:nvPr/>
        </p:nvCxnSpPr>
        <p:spPr>
          <a:xfrm rot="5400000">
            <a:off x="4598194" y="4491832"/>
            <a:ext cx="835025" cy="896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0" idx="2"/>
            <a:endCxn id="0" idx="0"/>
          </p:cNvCxnSpPr>
          <p:nvPr/>
        </p:nvCxnSpPr>
        <p:spPr>
          <a:xfrm rot="5400000">
            <a:off x="5291138" y="3798888"/>
            <a:ext cx="835025" cy="228282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0" idx="2"/>
            <a:endCxn id="0" idx="0"/>
          </p:cNvCxnSpPr>
          <p:nvPr/>
        </p:nvCxnSpPr>
        <p:spPr>
          <a:xfrm rot="5400000">
            <a:off x="5992813" y="3097213"/>
            <a:ext cx="835025" cy="36861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418" name="Grupo 59"/>
          <p:cNvGrpSpPr>
            <a:grpSpLocks/>
          </p:cNvGrpSpPr>
          <p:nvPr/>
        </p:nvGrpSpPr>
        <p:grpSpPr bwMode="auto">
          <a:xfrm>
            <a:off x="214313" y="3887788"/>
            <a:ext cx="8747125" cy="585787"/>
            <a:chOff x="193360" y="3602555"/>
            <a:chExt cx="8745588" cy="584972"/>
          </a:xfrm>
        </p:grpSpPr>
        <p:sp>
          <p:nvSpPr>
            <p:cNvPr id="8" name="CaixaDeTexto 7"/>
            <p:cNvSpPr txBox="1"/>
            <p:nvPr/>
          </p:nvSpPr>
          <p:spPr>
            <a:xfrm>
              <a:off x="193360" y="3602555"/>
              <a:ext cx="1306640" cy="584972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cmpd="thinThick">
              <a:solidFill>
                <a:srgbClr val="0070C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Informação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ao Usuário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532210" y="3602555"/>
              <a:ext cx="1495861" cy="584972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cmpd="thinThick">
              <a:solidFill>
                <a:srgbClr val="0070C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Acompanhar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 Viagens 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804028" y="3602555"/>
              <a:ext cx="1357423" cy="584972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cmpd="thinThick">
              <a:solidFill>
                <a:srgbClr val="0070C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Informação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ao Condutor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190944" y="3602555"/>
              <a:ext cx="1353769" cy="584972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cmpd="thinThick">
              <a:solidFill>
                <a:srgbClr val="0070C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Semáforo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Centralizado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568060" y="3602555"/>
              <a:ext cx="1370888" cy="584972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cmpd="thinThick">
              <a:solidFill>
                <a:srgbClr val="0070C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Contagem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 Volumétrica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3069351" y="3602555"/>
              <a:ext cx="1714512" cy="584972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cmpd="thinThick">
              <a:solidFill>
                <a:srgbClr val="0070C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Vídeo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dirty="0">
                  <a:latin typeface="+mn-lt"/>
                </a:rPr>
                <a:t>Monitoramento</a:t>
              </a:r>
            </a:p>
          </p:txBody>
        </p:sp>
      </p:grpSp>
      <p:cxnSp>
        <p:nvCxnSpPr>
          <p:cNvPr id="55" name="Conector de seta reta 54"/>
          <p:cNvCxnSpPr>
            <a:stCxn id="0" idx="2"/>
            <a:endCxn id="0" idx="0"/>
          </p:cNvCxnSpPr>
          <p:nvPr/>
        </p:nvCxnSpPr>
        <p:spPr>
          <a:xfrm rot="16200000" flipH="1">
            <a:off x="3128169" y="3050382"/>
            <a:ext cx="947737" cy="70485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>
            <a:stCxn id="0" idx="2"/>
            <a:endCxn id="0" idx="0"/>
          </p:cNvCxnSpPr>
          <p:nvPr/>
        </p:nvCxnSpPr>
        <p:spPr>
          <a:xfrm rot="5400000">
            <a:off x="4414838" y="2468563"/>
            <a:ext cx="947737" cy="186848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>
            <a:stCxn id="0" idx="2"/>
            <a:endCxn id="0" idx="0"/>
          </p:cNvCxnSpPr>
          <p:nvPr/>
        </p:nvCxnSpPr>
        <p:spPr>
          <a:xfrm rot="16200000" flipH="1">
            <a:off x="3843338" y="4633913"/>
            <a:ext cx="835025" cy="6127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22" name="CaixaDeTexto 124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  <p:sp>
        <p:nvSpPr>
          <p:cNvPr id="59423" name="Line 11"/>
          <p:cNvSpPr>
            <a:spLocks noChangeShapeType="1"/>
          </p:cNvSpPr>
          <p:nvPr/>
        </p:nvSpPr>
        <p:spPr bwMode="auto">
          <a:xfrm>
            <a:off x="457200" y="6477000"/>
            <a:ext cx="7200900" cy="0"/>
          </a:xfrm>
          <a:prstGeom prst="line">
            <a:avLst/>
          </a:prstGeom>
          <a:noFill/>
          <a:ln w="57150" cmpd="thinThick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0" y="1928813"/>
            <a:ext cx="9144000" cy="18573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3675" y="2519363"/>
            <a:ext cx="1306513" cy="646112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Informação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ao Usuário</a:t>
            </a:r>
          </a:p>
        </p:txBody>
      </p:sp>
      <p:sp>
        <p:nvSpPr>
          <p:cNvPr id="60420" name="CaixaDeTexto 2"/>
          <p:cNvSpPr txBox="1">
            <a:spLocks noChangeArrowheads="1"/>
          </p:cNvSpPr>
          <p:nvPr/>
        </p:nvSpPr>
        <p:spPr bwMode="auto">
          <a:xfrm>
            <a:off x="1550988" y="2519363"/>
            <a:ext cx="1495425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Acompanhar</a:t>
            </a:r>
          </a:p>
          <a:p>
            <a:pPr eaLnBrk="1" hangingPunct="1"/>
            <a:r>
              <a:rPr lang="pt-BR">
                <a:latin typeface="Calibri" pitchFamily="34" charset="0"/>
              </a:rPr>
              <a:t> Viagens </a:t>
            </a:r>
          </a:p>
        </p:txBody>
      </p:sp>
      <p:sp>
        <p:nvSpPr>
          <p:cNvPr id="60421" name="CaixaDeTexto 3"/>
          <p:cNvSpPr txBox="1">
            <a:spLocks noChangeArrowheads="1"/>
          </p:cNvSpPr>
          <p:nvPr/>
        </p:nvSpPr>
        <p:spPr bwMode="auto">
          <a:xfrm>
            <a:off x="4786313" y="2519363"/>
            <a:ext cx="1357312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Informação </a:t>
            </a:r>
          </a:p>
          <a:p>
            <a:pPr eaLnBrk="1" hangingPunct="1"/>
            <a:r>
              <a:rPr lang="pt-BR">
                <a:latin typeface="Calibri" pitchFamily="34" charset="0"/>
              </a:rPr>
              <a:t>ao Condutor</a:t>
            </a:r>
          </a:p>
        </p:txBody>
      </p:sp>
      <p:sp>
        <p:nvSpPr>
          <p:cNvPr id="60422" name="CaixaDeTexto 4"/>
          <p:cNvSpPr txBox="1">
            <a:spLocks noChangeArrowheads="1"/>
          </p:cNvSpPr>
          <p:nvPr/>
        </p:nvSpPr>
        <p:spPr bwMode="auto">
          <a:xfrm>
            <a:off x="6172200" y="2519363"/>
            <a:ext cx="1354138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Semáforo</a:t>
            </a:r>
          </a:p>
          <a:p>
            <a:pPr eaLnBrk="1" hangingPunct="1"/>
            <a:r>
              <a:rPr lang="pt-BR">
                <a:latin typeface="Calibri" pitchFamily="34" charset="0"/>
              </a:rPr>
              <a:t>Centralizado</a:t>
            </a:r>
          </a:p>
        </p:txBody>
      </p:sp>
      <p:sp>
        <p:nvSpPr>
          <p:cNvPr id="60423" name="CaixaDeTexto 5"/>
          <p:cNvSpPr txBox="1">
            <a:spLocks noChangeArrowheads="1"/>
          </p:cNvSpPr>
          <p:nvPr/>
        </p:nvSpPr>
        <p:spPr bwMode="auto">
          <a:xfrm>
            <a:off x="7567613" y="2519363"/>
            <a:ext cx="1371600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Contagem</a:t>
            </a:r>
          </a:p>
          <a:p>
            <a:pPr eaLnBrk="1" hangingPunct="1"/>
            <a:r>
              <a:rPr lang="pt-BR">
                <a:latin typeface="Calibri" pitchFamily="34" charset="0"/>
              </a:rPr>
              <a:t> Volumétrica</a:t>
            </a:r>
          </a:p>
        </p:txBody>
      </p:sp>
      <p:sp>
        <p:nvSpPr>
          <p:cNvPr id="60424" name="CaixaDeTexto 6"/>
          <p:cNvSpPr txBox="1">
            <a:spLocks noChangeArrowheads="1"/>
          </p:cNvSpPr>
          <p:nvPr/>
        </p:nvSpPr>
        <p:spPr bwMode="auto">
          <a:xfrm>
            <a:off x="3097213" y="2519363"/>
            <a:ext cx="1714500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itchFamily="34" charset="0"/>
              </a:rPr>
              <a:t>Vídeo</a:t>
            </a:r>
          </a:p>
          <a:p>
            <a:pPr algn="ctr" eaLnBrk="1" hangingPunct="1"/>
            <a:r>
              <a:rPr lang="pt-BR">
                <a:latin typeface="Calibri" pitchFamily="34" charset="0"/>
              </a:rPr>
              <a:t>Monitoramento</a:t>
            </a:r>
          </a:p>
        </p:txBody>
      </p:sp>
      <p:sp>
        <p:nvSpPr>
          <p:cNvPr id="60425" name="Text Box 12"/>
          <p:cNvSpPr txBox="1">
            <a:spLocks noChangeArrowheads="1"/>
          </p:cNvSpPr>
          <p:nvPr/>
        </p:nvSpPr>
        <p:spPr bwMode="auto">
          <a:xfrm>
            <a:off x="684213" y="333375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3200">
                <a:latin typeface="Calibri" pitchFamily="34" charset="0"/>
              </a:rPr>
              <a:t>Transporte </a:t>
            </a:r>
            <a:r>
              <a:rPr lang="pt-BR" sz="3200">
                <a:solidFill>
                  <a:srgbClr val="0070C0"/>
                </a:solidFill>
                <a:latin typeface="Calibri" pitchFamily="34" charset="0"/>
              </a:rPr>
              <a:t>Público</a:t>
            </a: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642938" y="3286125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0427" name="CaixaDeTexto 10"/>
          <p:cNvSpPr txBox="1">
            <a:spLocks noChangeArrowheads="1"/>
          </p:cNvSpPr>
          <p:nvPr/>
        </p:nvSpPr>
        <p:spPr bwMode="auto">
          <a:xfrm>
            <a:off x="728663" y="4071938"/>
            <a:ext cx="77025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>
                <a:latin typeface="Calibri" pitchFamily="34" charset="0"/>
              </a:rPr>
              <a:t>Informar os itinerários das Linhas e suas respectivas Paradas (estática);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>
                <a:latin typeface="Calibri" pitchFamily="34" charset="0"/>
              </a:rPr>
              <a:t> Informar as tabelas Horárias das Linhas;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>
                <a:latin typeface="Calibri" pitchFamily="34" charset="0"/>
              </a:rPr>
              <a:t> Informar quais paradas são atendidas por quais Linhas;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>
                <a:latin typeface="Calibri" pitchFamily="34" charset="0"/>
              </a:rPr>
              <a:t>No futuro, informar o tempo que falta para um ônibus chegar em uma parada </a:t>
            </a:r>
          </a:p>
          <a:p>
            <a:pPr>
              <a:buClr>
                <a:srgbClr val="FF0000"/>
              </a:buClr>
            </a:pPr>
            <a:r>
              <a:rPr lang="en-US">
                <a:latin typeface="Calibri" pitchFamily="34" charset="0"/>
              </a:rPr>
              <a:t>(dinâmica).</a:t>
            </a:r>
          </a:p>
          <a:p>
            <a:pPr eaLnBrk="1" hangingPunct="1"/>
            <a:endParaRPr lang="pt-BR">
              <a:latin typeface="Calibri" pitchFamily="34" charset="0"/>
            </a:endParaRPr>
          </a:p>
        </p:txBody>
      </p:sp>
      <p:sp>
        <p:nvSpPr>
          <p:cNvPr id="60428" name="CaixaDeTexto 13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  <p:sp>
        <p:nvSpPr>
          <p:cNvPr id="60429" name="Line 11"/>
          <p:cNvSpPr>
            <a:spLocks noChangeShapeType="1"/>
          </p:cNvSpPr>
          <p:nvPr/>
        </p:nvSpPr>
        <p:spPr bwMode="auto">
          <a:xfrm>
            <a:off x="457200" y="6477000"/>
            <a:ext cx="7200900" cy="0"/>
          </a:xfrm>
          <a:prstGeom prst="line">
            <a:avLst/>
          </a:prstGeom>
          <a:noFill/>
          <a:ln w="57150" cmpd="thinThick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smtClean="0">
                <a:solidFill>
                  <a:srgbClr val="0070C0"/>
                </a:solidFill>
              </a:rPr>
              <a:t>O Sistema de Informação ao Usuário</a:t>
            </a:r>
            <a:endParaRPr lang="pt-BR" smtClean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3" y="1600200"/>
            <a:ext cx="7242175" cy="4525963"/>
          </a:xfrm>
        </p:spPr>
      </p:pic>
      <p:pic>
        <p:nvPicPr>
          <p:cNvPr id="61444" name="Picture 4" descr="info pass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595438"/>
            <a:ext cx="25304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CaixaDeTexto 13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de cantos arredondados 10"/>
          <p:cNvSpPr/>
          <p:nvPr/>
        </p:nvSpPr>
        <p:spPr>
          <a:xfrm>
            <a:off x="0" y="1928813"/>
            <a:ext cx="9144000" cy="185737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467" name="Text Box 12"/>
          <p:cNvSpPr txBox="1">
            <a:spLocks noChangeArrowheads="1"/>
          </p:cNvSpPr>
          <p:nvPr/>
        </p:nvSpPr>
        <p:spPr bwMode="auto">
          <a:xfrm>
            <a:off x="684213" y="333375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3200">
                <a:latin typeface="Calibri" pitchFamily="34" charset="0"/>
              </a:rPr>
              <a:t>Transporte </a:t>
            </a:r>
            <a:r>
              <a:rPr lang="pt-BR" sz="3200">
                <a:solidFill>
                  <a:srgbClr val="0070C0"/>
                </a:solidFill>
                <a:latin typeface="Calibri" pitchFamily="34" charset="0"/>
              </a:rPr>
              <a:t>Público</a:t>
            </a:r>
          </a:p>
        </p:txBody>
      </p:sp>
      <p:sp>
        <p:nvSpPr>
          <p:cNvPr id="62468" name="CaixaDeTexto 2"/>
          <p:cNvSpPr txBox="1">
            <a:spLocks noChangeArrowheads="1"/>
          </p:cNvSpPr>
          <p:nvPr/>
        </p:nvSpPr>
        <p:spPr bwMode="auto">
          <a:xfrm>
            <a:off x="193675" y="2519363"/>
            <a:ext cx="1306513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Informação </a:t>
            </a:r>
          </a:p>
          <a:p>
            <a:pPr eaLnBrk="1" hangingPunct="1"/>
            <a:r>
              <a:rPr lang="pt-BR">
                <a:latin typeface="Calibri" pitchFamily="34" charset="0"/>
              </a:rPr>
              <a:t>ao Usuário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50988" y="2519363"/>
            <a:ext cx="1495425" cy="646112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Acompanhar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 Viagens </a:t>
            </a:r>
          </a:p>
        </p:txBody>
      </p:sp>
      <p:sp>
        <p:nvSpPr>
          <p:cNvPr id="62470" name="CaixaDeTexto 4"/>
          <p:cNvSpPr txBox="1">
            <a:spLocks noChangeArrowheads="1"/>
          </p:cNvSpPr>
          <p:nvPr/>
        </p:nvSpPr>
        <p:spPr bwMode="auto">
          <a:xfrm>
            <a:off x="4786313" y="2519363"/>
            <a:ext cx="1357312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Informação </a:t>
            </a:r>
          </a:p>
          <a:p>
            <a:pPr eaLnBrk="1" hangingPunct="1"/>
            <a:r>
              <a:rPr lang="pt-BR">
                <a:latin typeface="Calibri" pitchFamily="34" charset="0"/>
              </a:rPr>
              <a:t>ao Condutor</a:t>
            </a:r>
          </a:p>
        </p:txBody>
      </p:sp>
      <p:sp>
        <p:nvSpPr>
          <p:cNvPr id="62471" name="CaixaDeTexto 5"/>
          <p:cNvSpPr txBox="1">
            <a:spLocks noChangeArrowheads="1"/>
          </p:cNvSpPr>
          <p:nvPr/>
        </p:nvSpPr>
        <p:spPr bwMode="auto">
          <a:xfrm>
            <a:off x="6172200" y="2519363"/>
            <a:ext cx="1354138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Semáforo</a:t>
            </a:r>
          </a:p>
          <a:p>
            <a:pPr eaLnBrk="1" hangingPunct="1"/>
            <a:r>
              <a:rPr lang="pt-BR">
                <a:latin typeface="Calibri" pitchFamily="34" charset="0"/>
              </a:rPr>
              <a:t>Centralizado</a:t>
            </a:r>
          </a:p>
        </p:txBody>
      </p:sp>
      <p:sp>
        <p:nvSpPr>
          <p:cNvPr id="62472" name="CaixaDeTexto 6"/>
          <p:cNvSpPr txBox="1">
            <a:spLocks noChangeArrowheads="1"/>
          </p:cNvSpPr>
          <p:nvPr/>
        </p:nvSpPr>
        <p:spPr bwMode="auto">
          <a:xfrm>
            <a:off x="7567613" y="2519363"/>
            <a:ext cx="1371600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Contagem</a:t>
            </a:r>
          </a:p>
          <a:p>
            <a:pPr eaLnBrk="1" hangingPunct="1"/>
            <a:r>
              <a:rPr lang="pt-BR">
                <a:latin typeface="Calibri" pitchFamily="34" charset="0"/>
              </a:rPr>
              <a:t> Volumétrica</a:t>
            </a:r>
          </a:p>
        </p:txBody>
      </p:sp>
      <p:sp>
        <p:nvSpPr>
          <p:cNvPr id="62473" name="CaixaDeTexto 7"/>
          <p:cNvSpPr txBox="1">
            <a:spLocks noChangeArrowheads="1"/>
          </p:cNvSpPr>
          <p:nvPr/>
        </p:nvSpPr>
        <p:spPr bwMode="auto">
          <a:xfrm>
            <a:off x="3097213" y="2519363"/>
            <a:ext cx="1714500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itchFamily="34" charset="0"/>
              </a:rPr>
              <a:t>Vídeo</a:t>
            </a:r>
          </a:p>
          <a:p>
            <a:pPr algn="ctr" eaLnBrk="1" hangingPunct="1"/>
            <a:r>
              <a:rPr lang="pt-BR">
                <a:latin typeface="Calibri" pitchFamily="34" charset="0"/>
              </a:rPr>
              <a:t>Monitoramento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2000250" y="3286125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2475" name="Text Box 9"/>
          <p:cNvSpPr txBox="1">
            <a:spLocks noChangeArrowheads="1"/>
          </p:cNvSpPr>
          <p:nvPr/>
        </p:nvSpPr>
        <p:spPr bwMode="auto">
          <a:xfrm>
            <a:off x="684213" y="4060825"/>
            <a:ext cx="82089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Saber quais ônibus estão operando as linhas;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Saber a posição de cada ônibus nas linhas;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Acompanhar viagens programadas X viagens realizadas;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Criar Banco de Dados para o redimensionamento da operação das linhas.</a:t>
            </a:r>
          </a:p>
        </p:txBody>
      </p:sp>
      <p:sp>
        <p:nvSpPr>
          <p:cNvPr id="62476" name="CaixaDeTexto 11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  <p:sp>
        <p:nvSpPr>
          <p:cNvPr id="62477" name="Line 11"/>
          <p:cNvSpPr>
            <a:spLocks noChangeShapeType="1"/>
          </p:cNvSpPr>
          <p:nvPr/>
        </p:nvSpPr>
        <p:spPr bwMode="auto">
          <a:xfrm>
            <a:off x="457200" y="6477000"/>
            <a:ext cx="7200900" cy="0"/>
          </a:xfrm>
          <a:prstGeom prst="line">
            <a:avLst/>
          </a:prstGeom>
          <a:noFill/>
          <a:ln w="57150" cmpd="thinThick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500063" y="928688"/>
            <a:ext cx="691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>
                <a:solidFill>
                  <a:srgbClr val="0000FF"/>
                </a:solidFill>
              </a:rPr>
              <a:t>Modelo de gestão da informação</a:t>
            </a:r>
          </a:p>
        </p:txBody>
      </p:sp>
      <p:grpSp>
        <p:nvGrpSpPr>
          <p:cNvPr id="7171" name="Grupo 16"/>
          <p:cNvGrpSpPr>
            <a:grpSpLocks/>
          </p:cNvGrpSpPr>
          <p:nvPr/>
        </p:nvGrpSpPr>
        <p:grpSpPr bwMode="auto">
          <a:xfrm>
            <a:off x="468313" y="4868863"/>
            <a:ext cx="8280400" cy="936625"/>
            <a:chOff x="465138" y="4214813"/>
            <a:chExt cx="8280400" cy="936625"/>
          </a:xfrm>
        </p:grpSpPr>
        <p:sp>
          <p:nvSpPr>
            <p:cNvPr id="7184" name="Rectangle 6"/>
            <p:cNvSpPr>
              <a:spLocks noChangeArrowheads="1"/>
            </p:cNvSpPr>
            <p:nvPr/>
          </p:nvSpPr>
          <p:spPr bwMode="auto">
            <a:xfrm>
              <a:off x="465138" y="4214813"/>
              <a:ext cx="1655762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b="1"/>
                <a:t>Determinação</a:t>
              </a:r>
            </a:p>
            <a:p>
              <a:pPr algn="ctr"/>
              <a:r>
                <a:rPr lang="pt-BR" b="1"/>
                <a:t>das</a:t>
              </a:r>
            </a:p>
            <a:p>
              <a:pPr algn="ctr"/>
              <a:r>
                <a:rPr lang="pt-BR" b="1"/>
                <a:t>exigências</a:t>
              </a:r>
            </a:p>
          </p:txBody>
        </p:sp>
        <p:sp>
          <p:nvSpPr>
            <p:cNvPr id="7185" name="Rectangle 7"/>
            <p:cNvSpPr>
              <a:spLocks noChangeArrowheads="1"/>
            </p:cNvSpPr>
            <p:nvPr/>
          </p:nvSpPr>
          <p:spPr bwMode="auto">
            <a:xfrm>
              <a:off x="2770188" y="4214813"/>
              <a:ext cx="1511300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b="1"/>
                <a:t>Obtenção</a:t>
              </a:r>
            </a:p>
          </p:txBody>
        </p:sp>
        <p:sp>
          <p:nvSpPr>
            <p:cNvPr id="7186" name="Rectangle 8"/>
            <p:cNvSpPr>
              <a:spLocks noChangeArrowheads="1"/>
            </p:cNvSpPr>
            <p:nvPr/>
          </p:nvSpPr>
          <p:spPr bwMode="auto">
            <a:xfrm>
              <a:off x="4929188" y="4214813"/>
              <a:ext cx="1511300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b="1"/>
                <a:t>Distribuição</a:t>
              </a:r>
            </a:p>
          </p:txBody>
        </p:sp>
        <p:sp>
          <p:nvSpPr>
            <p:cNvPr id="7187" name="Rectangle 9"/>
            <p:cNvSpPr>
              <a:spLocks noChangeArrowheads="1"/>
            </p:cNvSpPr>
            <p:nvPr/>
          </p:nvSpPr>
          <p:spPr bwMode="auto">
            <a:xfrm>
              <a:off x="7089775" y="4214813"/>
              <a:ext cx="1655763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b="1"/>
                <a:t>Utilização</a:t>
              </a:r>
            </a:p>
          </p:txBody>
        </p:sp>
        <p:sp>
          <p:nvSpPr>
            <p:cNvPr id="7188" name="Line 10"/>
            <p:cNvSpPr>
              <a:spLocks noChangeShapeType="1"/>
            </p:cNvSpPr>
            <p:nvPr/>
          </p:nvSpPr>
          <p:spPr bwMode="auto">
            <a:xfrm>
              <a:off x="2120900" y="4718050"/>
              <a:ext cx="649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9" name="Line 11"/>
            <p:cNvSpPr>
              <a:spLocks noChangeShapeType="1"/>
            </p:cNvSpPr>
            <p:nvPr/>
          </p:nvSpPr>
          <p:spPr bwMode="auto">
            <a:xfrm>
              <a:off x="4281488" y="4718050"/>
              <a:ext cx="6477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90" name="Line 12"/>
            <p:cNvSpPr>
              <a:spLocks noChangeShapeType="1"/>
            </p:cNvSpPr>
            <p:nvPr/>
          </p:nvSpPr>
          <p:spPr bwMode="auto">
            <a:xfrm>
              <a:off x="6442075" y="4716463"/>
              <a:ext cx="6477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79375" y="88900"/>
            <a:ext cx="773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  <p:graphicFrame>
        <p:nvGraphicFramePr>
          <p:cNvPr id="18" name="Diagrama 17"/>
          <p:cNvGraphicFramePr/>
          <p:nvPr/>
        </p:nvGraphicFramePr>
        <p:xfrm>
          <a:off x="3419872" y="1340768"/>
          <a:ext cx="243644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eta para cima 18"/>
          <p:cNvSpPr/>
          <p:nvPr/>
        </p:nvSpPr>
        <p:spPr>
          <a:xfrm>
            <a:off x="6084888" y="1484313"/>
            <a:ext cx="215900" cy="17287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Mais 20"/>
          <p:cNvSpPr/>
          <p:nvPr/>
        </p:nvSpPr>
        <p:spPr>
          <a:xfrm>
            <a:off x="6875463" y="2852738"/>
            <a:ext cx="360362" cy="360362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C00000"/>
              </a:solidFill>
            </a:endParaRPr>
          </a:p>
        </p:txBody>
      </p:sp>
      <p:sp>
        <p:nvSpPr>
          <p:cNvPr id="22" name="Menos 21"/>
          <p:cNvSpPr/>
          <p:nvPr/>
        </p:nvSpPr>
        <p:spPr>
          <a:xfrm>
            <a:off x="6804025" y="1484313"/>
            <a:ext cx="431800" cy="360362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C00000"/>
              </a:solidFill>
            </a:endParaRPr>
          </a:p>
        </p:txBody>
      </p:sp>
      <p:sp>
        <p:nvSpPr>
          <p:cNvPr id="7178" name="CaixaDeTexto 22"/>
          <p:cNvSpPr txBox="1">
            <a:spLocks noChangeArrowheads="1"/>
          </p:cNvSpPr>
          <p:nvPr/>
        </p:nvSpPr>
        <p:spPr bwMode="auto">
          <a:xfrm>
            <a:off x="6516688" y="213360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/>
              <a:t>Detalhes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65138" y="3568699"/>
            <a:ext cx="8270649" cy="941389"/>
            <a:chOff x="465138" y="3568699"/>
            <a:chExt cx="8270649" cy="941389"/>
          </a:xfrm>
        </p:grpSpPr>
        <p:sp>
          <p:nvSpPr>
            <p:cNvPr id="7179" name="Rectangle 6"/>
            <p:cNvSpPr>
              <a:spLocks noChangeArrowheads="1"/>
            </p:cNvSpPr>
            <p:nvPr/>
          </p:nvSpPr>
          <p:spPr bwMode="auto">
            <a:xfrm>
              <a:off x="465138" y="3573463"/>
              <a:ext cx="1655762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b="1"/>
                <a:t>Dados</a:t>
              </a: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>
              <a:off x="2701090" y="3568699"/>
              <a:ext cx="1655762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b="1"/>
                <a:t>Informações</a:t>
              </a:r>
            </a:p>
          </p:txBody>
        </p:sp>
        <p:sp>
          <p:nvSpPr>
            <p:cNvPr id="7181" name="Rectangle 6"/>
            <p:cNvSpPr>
              <a:spLocks noChangeArrowheads="1"/>
            </p:cNvSpPr>
            <p:nvPr/>
          </p:nvSpPr>
          <p:spPr bwMode="auto">
            <a:xfrm>
              <a:off x="4860131" y="3573463"/>
              <a:ext cx="1655763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b="1" dirty="0"/>
                <a:t>Conhecimento</a:t>
              </a:r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 flipV="1">
              <a:off x="2117724" y="4037011"/>
              <a:ext cx="583365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3" name="Line 10"/>
            <p:cNvSpPr>
              <a:spLocks noChangeShapeType="1"/>
            </p:cNvSpPr>
            <p:nvPr/>
          </p:nvSpPr>
          <p:spPr bwMode="auto">
            <a:xfrm flipV="1">
              <a:off x="4356851" y="4037011"/>
              <a:ext cx="503279" cy="47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7080024" y="3568700"/>
              <a:ext cx="1655763" cy="936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b="1" dirty="0" smtClean="0"/>
                <a:t>Tomada de </a:t>
              </a:r>
            </a:p>
            <a:p>
              <a:pPr algn="ctr"/>
              <a:r>
                <a:rPr lang="pt-BR" b="1" dirty="0" smtClean="0"/>
                <a:t>Decisão</a:t>
              </a:r>
              <a:endParaRPr lang="pt-BR" b="1" dirty="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V="1">
              <a:off x="6517460" y="4023179"/>
              <a:ext cx="575490" cy="47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63491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804863"/>
            <a:ext cx="9278938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tângulo 5"/>
          <p:cNvSpPr>
            <a:spLocks noChangeArrowheads="1"/>
          </p:cNvSpPr>
          <p:nvPr/>
        </p:nvSpPr>
        <p:spPr bwMode="auto">
          <a:xfrm>
            <a:off x="357188" y="0"/>
            <a:ext cx="8786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600" b="1">
                <a:solidFill>
                  <a:srgbClr val="0070C0"/>
                </a:solidFill>
              </a:rPr>
              <a:t>Acompanhar Viagens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de cantos arredondados 10"/>
          <p:cNvSpPr/>
          <p:nvPr/>
        </p:nvSpPr>
        <p:spPr>
          <a:xfrm>
            <a:off x="0" y="1928813"/>
            <a:ext cx="9144000" cy="185737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515" name="Text Box 12"/>
          <p:cNvSpPr txBox="1">
            <a:spLocks noChangeArrowheads="1"/>
          </p:cNvSpPr>
          <p:nvPr/>
        </p:nvSpPr>
        <p:spPr bwMode="auto">
          <a:xfrm>
            <a:off x="684213" y="333375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3200">
                <a:latin typeface="Calibri" pitchFamily="34" charset="0"/>
              </a:rPr>
              <a:t>Transporte </a:t>
            </a:r>
            <a:r>
              <a:rPr lang="pt-BR" sz="3200">
                <a:solidFill>
                  <a:srgbClr val="0070C0"/>
                </a:solidFill>
                <a:latin typeface="Calibri" pitchFamily="34" charset="0"/>
              </a:rPr>
              <a:t>Público e Privado</a:t>
            </a:r>
          </a:p>
        </p:txBody>
      </p:sp>
      <p:sp>
        <p:nvSpPr>
          <p:cNvPr id="64516" name="CaixaDeTexto 2"/>
          <p:cNvSpPr txBox="1">
            <a:spLocks noChangeArrowheads="1"/>
          </p:cNvSpPr>
          <p:nvPr/>
        </p:nvSpPr>
        <p:spPr bwMode="auto">
          <a:xfrm>
            <a:off x="193675" y="2519363"/>
            <a:ext cx="1306513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Informação </a:t>
            </a:r>
          </a:p>
          <a:p>
            <a:pPr eaLnBrk="1" hangingPunct="1"/>
            <a:r>
              <a:rPr lang="pt-BR">
                <a:latin typeface="Calibri" pitchFamily="34" charset="0"/>
              </a:rPr>
              <a:t>ao Usuário</a:t>
            </a:r>
          </a:p>
        </p:txBody>
      </p:sp>
      <p:sp>
        <p:nvSpPr>
          <p:cNvPr id="64517" name="CaixaDeTexto 3"/>
          <p:cNvSpPr txBox="1">
            <a:spLocks noChangeArrowheads="1"/>
          </p:cNvSpPr>
          <p:nvPr/>
        </p:nvSpPr>
        <p:spPr bwMode="auto">
          <a:xfrm>
            <a:off x="1550988" y="2519363"/>
            <a:ext cx="1495425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Acompanhar</a:t>
            </a:r>
          </a:p>
          <a:p>
            <a:pPr eaLnBrk="1" hangingPunct="1"/>
            <a:r>
              <a:rPr lang="pt-BR">
                <a:latin typeface="Calibri" pitchFamily="34" charset="0"/>
              </a:rPr>
              <a:t> Viagens </a:t>
            </a:r>
          </a:p>
        </p:txBody>
      </p:sp>
      <p:sp>
        <p:nvSpPr>
          <p:cNvPr id="64518" name="CaixaDeTexto 4"/>
          <p:cNvSpPr txBox="1">
            <a:spLocks noChangeArrowheads="1"/>
          </p:cNvSpPr>
          <p:nvPr/>
        </p:nvSpPr>
        <p:spPr bwMode="auto">
          <a:xfrm>
            <a:off x="4786313" y="2519363"/>
            <a:ext cx="1357312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Informação </a:t>
            </a:r>
          </a:p>
          <a:p>
            <a:pPr eaLnBrk="1" hangingPunct="1"/>
            <a:r>
              <a:rPr lang="pt-BR">
                <a:latin typeface="Calibri" pitchFamily="34" charset="0"/>
              </a:rPr>
              <a:t>ao Condutor</a:t>
            </a:r>
          </a:p>
        </p:txBody>
      </p:sp>
      <p:sp>
        <p:nvSpPr>
          <p:cNvPr id="64519" name="CaixaDeTexto 5"/>
          <p:cNvSpPr txBox="1">
            <a:spLocks noChangeArrowheads="1"/>
          </p:cNvSpPr>
          <p:nvPr/>
        </p:nvSpPr>
        <p:spPr bwMode="auto">
          <a:xfrm>
            <a:off x="6172200" y="2519363"/>
            <a:ext cx="1354138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Semáforo</a:t>
            </a:r>
          </a:p>
          <a:p>
            <a:pPr eaLnBrk="1" hangingPunct="1"/>
            <a:r>
              <a:rPr lang="pt-BR">
                <a:latin typeface="Calibri" pitchFamily="34" charset="0"/>
              </a:rPr>
              <a:t>Centralizado</a:t>
            </a:r>
          </a:p>
        </p:txBody>
      </p:sp>
      <p:sp>
        <p:nvSpPr>
          <p:cNvPr id="64520" name="CaixaDeTexto 6"/>
          <p:cNvSpPr txBox="1">
            <a:spLocks noChangeArrowheads="1"/>
          </p:cNvSpPr>
          <p:nvPr/>
        </p:nvSpPr>
        <p:spPr bwMode="auto">
          <a:xfrm>
            <a:off x="7567613" y="2519363"/>
            <a:ext cx="1371600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Contagem</a:t>
            </a:r>
          </a:p>
          <a:p>
            <a:pPr eaLnBrk="1" hangingPunct="1"/>
            <a:r>
              <a:rPr lang="pt-BR">
                <a:latin typeface="Calibri" pitchFamily="34" charset="0"/>
              </a:rPr>
              <a:t> Volumétrica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97213" y="2519363"/>
            <a:ext cx="1714500" cy="646112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Vídeo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Monitoramento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3714750" y="3286125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4523" name="Text Box 9"/>
          <p:cNvSpPr txBox="1">
            <a:spLocks noChangeArrowheads="1"/>
          </p:cNvSpPr>
          <p:nvPr/>
        </p:nvSpPr>
        <p:spPr bwMode="auto">
          <a:xfrm>
            <a:off x="582613" y="4244975"/>
            <a:ext cx="82089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Visualizar as condições de circulação nas vias (ônibus e carro);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Obter informações em tempo real sobre eventos na via;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Suporte na tomada de decisão;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64524" name="Line 11"/>
          <p:cNvSpPr>
            <a:spLocks noChangeShapeType="1"/>
          </p:cNvSpPr>
          <p:nvPr/>
        </p:nvSpPr>
        <p:spPr bwMode="auto">
          <a:xfrm>
            <a:off x="457200" y="6477000"/>
            <a:ext cx="7200900" cy="0"/>
          </a:xfrm>
          <a:prstGeom prst="line">
            <a:avLst/>
          </a:prstGeom>
          <a:noFill/>
          <a:ln w="57150" cmpd="thinThick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4525" name="CaixaDeTexto 13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Visualização de Imagens </a:t>
            </a:r>
            <a:endParaRPr lang="pt-BR" dirty="0"/>
          </a:p>
        </p:txBody>
      </p:sp>
      <p:sp>
        <p:nvSpPr>
          <p:cNvPr id="655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O sistema de Circuito Fechado de Televisão (CFTV) é utilizado para o monitoramento da operação do viário de interesse e da operação, promovendo mais rapidez na análise de eventos e execução de ações corretivas. As empresas podem centralizar as imagens das diversas câmeras instaladas nas vias e veículos</a:t>
            </a:r>
          </a:p>
        </p:txBody>
      </p:sp>
      <p:sp>
        <p:nvSpPr>
          <p:cNvPr id="65540" name="CaixaDeTexto 13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de cantos arredondados 10"/>
          <p:cNvSpPr/>
          <p:nvPr/>
        </p:nvSpPr>
        <p:spPr>
          <a:xfrm>
            <a:off x="0" y="1928813"/>
            <a:ext cx="9144000" cy="185737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6563" name="Text Box 12"/>
          <p:cNvSpPr txBox="1">
            <a:spLocks noChangeArrowheads="1"/>
          </p:cNvSpPr>
          <p:nvPr/>
        </p:nvSpPr>
        <p:spPr bwMode="auto">
          <a:xfrm>
            <a:off x="684213" y="333375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3200">
                <a:latin typeface="Calibri" pitchFamily="34" charset="0"/>
              </a:rPr>
              <a:t>Transporte </a:t>
            </a:r>
            <a:r>
              <a:rPr lang="pt-BR" sz="3200">
                <a:solidFill>
                  <a:srgbClr val="0070C0"/>
                </a:solidFill>
                <a:latin typeface="Calibri" pitchFamily="34" charset="0"/>
              </a:rPr>
              <a:t>Privado</a:t>
            </a:r>
          </a:p>
        </p:txBody>
      </p:sp>
      <p:sp>
        <p:nvSpPr>
          <p:cNvPr id="66564" name="CaixaDeTexto 2"/>
          <p:cNvSpPr txBox="1">
            <a:spLocks noChangeArrowheads="1"/>
          </p:cNvSpPr>
          <p:nvPr/>
        </p:nvSpPr>
        <p:spPr bwMode="auto">
          <a:xfrm>
            <a:off x="193675" y="2519363"/>
            <a:ext cx="1306513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Informação </a:t>
            </a:r>
          </a:p>
          <a:p>
            <a:pPr eaLnBrk="1" hangingPunct="1"/>
            <a:r>
              <a:rPr lang="pt-BR">
                <a:latin typeface="Calibri" pitchFamily="34" charset="0"/>
              </a:rPr>
              <a:t>ao Usuário</a:t>
            </a:r>
          </a:p>
        </p:txBody>
      </p:sp>
      <p:sp>
        <p:nvSpPr>
          <p:cNvPr id="66565" name="CaixaDeTexto 3"/>
          <p:cNvSpPr txBox="1">
            <a:spLocks noChangeArrowheads="1"/>
          </p:cNvSpPr>
          <p:nvPr/>
        </p:nvSpPr>
        <p:spPr bwMode="auto">
          <a:xfrm>
            <a:off x="1550988" y="2519363"/>
            <a:ext cx="1495425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Acompanhar</a:t>
            </a:r>
          </a:p>
          <a:p>
            <a:pPr eaLnBrk="1" hangingPunct="1"/>
            <a:r>
              <a:rPr lang="pt-BR">
                <a:latin typeface="Calibri" pitchFamily="34" charset="0"/>
              </a:rPr>
              <a:t> Viagens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86313" y="2519363"/>
            <a:ext cx="1357312" cy="646112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Informação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ao Condutor</a:t>
            </a:r>
          </a:p>
        </p:txBody>
      </p:sp>
      <p:sp>
        <p:nvSpPr>
          <p:cNvPr id="66567" name="CaixaDeTexto 5"/>
          <p:cNvSpPr txBox="1">
            <a:spLocks noChangeArrowheads="1"/>
          </p:cNvSpPr>
          <p:nvPr/>
        </p:nvSpPr>
        <p:spPr bwMode="auto">
          <a:xfrm>
            <a:off x="6172200" y="2519363"/>
            <a:ext cx="1354138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Semáforo</a:t>
            </a:r>
          </a:p>
          <a:p>
            <a:pPr eaLnBrk="1" hangingPunct="1"/>
            <a:r>
              <a:rPr lang="pt-BR">
                <a:latin typeface="Calibri" pitchFamily="34" charset="0"/>
              </a:rPr>
              <a:t>Centralizado</a:t>
            </a:r>
          </a:p>
        </p:txBody>
      </p:sp>
      <p:sp>
        <p:nvSpPr>
          <p:cNvPr id="66568" name="CaixaDeTexto 6"/>
          <p:cNvSpPr txBox="1">
            <a:spLocks noChangeArrowheads="1"/>
          </p:cNvSpPr>
          <p:nvPr/>
        </p:nvSpPr>
        <p:spPr bwMode="auto">
          <a:xfrm>
            <a:off x="7567613" y="2519363"/>
            <a:ext cx="1371600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Contagem</a:t>
            </a:r>
          </a:p>
          <a:p>
            <a:pPr eaLnBrk="1" hangingPunct="1"/>
            <a:r>
              <a:rPr lang="pt-BR">
                <a:latin typeface="Calibri" pitchFamily="34" charset="0"/>
              </a:rPr>
              <a:t> Volumétrica</a:t>
            </a:r>
          </a:p>
        </p:txBody>
      </p:sp>
      <p:sp>
        <p:nvSpPr>
          <p:cNvPr id="66569" name="CaixaDeTexto 7"/>
          <p:cNvSpPr txBox="1">
            <a:spLocks noChangeArrowheads="1"/>
          </p:cNvSpPr>
          <p:nvPr/>
        </p:nvSpPr>
        <p:spPr bwMode="auto">
          <a:xfrm>
            <a:off x="3097213" y="2519363"/>
            <a:ext cx="1714500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itchFamily="34" charset="0"/>
              </a:rPr>
              <a:t>Vídeo</a:t>
            </a:r>
          </a:p>
          <a:p>
            <a:pPr algn="ctr" eaLnBrk="1" hangingPunct="1"/>
            <a:r>
              <a:rPr lang="pt-BR">
                <a:latin typeface="Calibri" pitchFamily="34" charset="0"/>
              </a:rPr>
              <a:t>Monitoramento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5214938" y="3286125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6571" name="Text Box 9"/>
          <p:cNvSpPr txBox="1">
            <a:spLocks noChangeArrowheads="1"/>
          </p:cNvSpPr>
          <p:nvPr/>
        </p:nvSpPr>
        <p:spPr bwMode="auto">
          <a:xfrm>
            <a:off x="633413" y="4040188"/>
            <a:ext cx="81867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Calibri" pitchFamily="34" charset="0"/>
              </a:rPr>
              <a:t>Uso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Painéis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Menssagens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Variáveis</a:t>
            </a:r>
            <a:r>
              <a:rPr lang="en-US" sz="2000" dirty="0">
                <a:latin typeface="Calibri" pitchFamily="34" charset="0"/>
              </a:rPr>
              <a:t> - PMV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Calibri" pitchFamily="34" charset="0"/>
              </a:rPr>
              <a:t>Informar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condições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circulação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Informar</a:t>
            </a:r>
            <a:r>
              <a:rPr lang="en-US" sz="2000" dirty="0">
                <a:latin typeface="Calibri" pitchFamily="34" charset="0"/>
              </a:rPr>
              <a:t>  </a:t>
            </a:r>
            <a:r>
              <a:rPr lang="en-US" sz="2000" dirty="0" err="1">
                <a:latin typeface="Calibri" pitchFamily="34" charset="0"/>
              </a:rPr>
              <a:t>interrupções</a:t>
            </a:r>
            <a:r>
              <a:rPr lang="en-US" sz="2000" dirty="0">
                <a:latin typeface="Calibri" pitchFamily="34" charset="0"/>
              </a:rPr>
              <a:t>  do  </a:t>
            </a:r>
            <a:r>
              <a:rPr lang="en-US" sz="2000" dirty="0" err="1">
                <a:latin typeface="Calibri" pitchFamily="34" charset="0"/>
              </a:rPr>
              <a:t>tráfego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ruas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Informar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desvios</a:t>
            </a:r>
            <a:r>
              <a:rPr lang="en-US" sz="2000" dirty="0">
                <a:latin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</a:rPr>
              <a:t>tráfego</a:t>
            </a:r>
            <a:r>
              <a:rPr lang="en-US" sz="2000" dirty="0">
                <a:latin typeface="Calibri" pitchFamily="34" charset="0"/>
              </a:rPr>
              <a:t>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….</a:t>
            </a:r>
          </a:p>
        </p:txBody>
      </p:sp>
      <p:sp>
        <p:nvSpPr>
          <p:cNvPr id="66572" name="Line 11"/>
          <p:cNvSpPr>
            <a:spLocks noChangeShapeType="1"/>
          </p:cNvSpPr>
          <p:nvPr/>
        </p:nvSpPr>
        <p:spPr bwMode="auto">
          <a:xfrm>
            <a:off x="457200" y="6477000"/>
            <a:ext cx="7200900" cy="0"/>
          </a:xfrm>
          <a:prstGeom prst="line">
            <a:avLst/>
          </a:prstGeom>
          <a:noFill/>
          <a:ln w="57150" cmpd="thinThick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3" name="CaixaDeTexto 13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de cantos arredondados 10"/>
          <p:cNvSpPr/>
          <p:nvPr/>
        </p:nvSpPr>
        <p:spPr>
          <a:xfrm>
            <a:off x="0" y="1928813"/>
            <a:ext cx="9144000" cy="185737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8611" name="Text Box 12"/>
          <p:cNvSpPr txBox="1">
            <a:spLocks noChangeArrowheads="1"/>
          </p:cNvSpPr>
          <p:nvPr/>
        </p:nvSpPr>
        <p:spPr bwMode="auto">
          <a:xfrm>
            <a:off x="684213" y="333375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3200">
                <a:latin typeface="Calibri" pitchFamily="34" charset="0"/>
              </a:rPr>
              <a:t>Transporte </a:t>
            </a:r>
            <a:r>
              <a:rPr lang="pt-BR" sz="3200">
                <a:solidFill>
                  <a:srgbClr val="0070C0"/>
                </a:solidFill>
                <a:latin typeface="Calibri" pitchFamily="34" charset="0"/>
              </a:rPr>
              <a:t>Privado</a:t>
            </a:r>
          </a:p>
        </p:txBody>
      </p:sp>
      <p:sp>
        <p:nvSpPr>
          <p:cNvPr id="68612" name="CaixaDeTexto 2"/>
          <p:cNvSpPr txBox="1">
            <a:spLocks noChangeArrowheads="1"/>
          </p:cNvSpPr>
          <p:nvPr/>
        </p:nvSpPr>
        <p:spPr bwMode="auto">
          <a:xfrm>
            <a:off x="193675" y="2519363"/>
            <a:ext cx="1306513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Informação </a:t>
            </a:r>
          </a:p>
          <a:p>
            <a:pPr eaLnBrk="1" hangingPunct="1"/>
            <a:r>
              <a:rPr lang="pt-BR">
                <a:latin typeface="Calibri" pitchFamily="34" charset="0"/>
              </a:rPr>
              <a:t>ao Usuário</a:t>
            </a:r>
          </a:p>
        </p:txBody>
      </p:sp>
      <p:sp>
        <p:nvSpPr>
          <p:cNvPr id="68613" name="CaixaDeTexto 3"/>
          <p:cNvSpPr txBox="1">
            <a:spLocks noChangeArrowheads="1"/>
          </p:cNvSpPr>
          <p:nvPr/>
        </p:nvSpPr>
        <p:spPr bwMode="auto">
          <a:xfrm>
            <a:off x="1550988" y="2519363"/>
            <a:ext cx="1495425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Acompanhar</a:t>
            </a:r>
          </a:p>
          <a:p>
            <a:pPr eaLnBrk="1" hangingPunct="1"/>
            <a:r>
              <a:rPr lang="pt-BR">
                <a:latin typeface="Calibri" pitchFamily="34" charset="0"/>
              </a:rPr>
              <a:t> Viagens </a:t>
            </a:r>
          </a:p>
        </p:txBody>
      </p:sp>
      <p:sp>
        <p:nvSpPr>
          <p:cNvPr id="68614" name="CaixaDeTexto 4"/>
          <p:cNvSpPr txBox="1">
            <a:spLocks noChangeArrowheads="1"/>
          </p:cNvSpPr>
          <p:nvPr/>
        </p:nvSpPr>
        <p:spPr bwMode="auto">
          <a:xfrm>
            <a:off x="4786313" y="2519363"/>
            <a:ext cx="1357312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Informação </a:t>
            </a:r>
          </a:p>
          <a:p>
            <a:pPr eaLnBrk="1" hangingPunct="1"/>
            <a:r>
              <a:rPr lang="pt-BR">
                <a:latin typeface="Calibri" pitchFamily="34" charset="0"/>
              </a:rPr>
              <a:t>ao Condutor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72200" y="2519363"/>
            <a:ext cx="1354138" cy="646112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Semáforo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Centralizado</a:t>
            </a:r>
          </a:p>
        </p:txBody>
      </p:sp>
      <p:sp>
        <p:nvSpPr>
          <p:cNvPr id="68616" name="CaixaDeTexto 6"/>
          <p:cNvSpPr txBox="1">
            <a:spLocks noChangeArrowheads="1"/>
          </p:cNvSpPr>
          <p:nvPr/>
        </p:nvSpPr>
        <p:spPr bwMode="auto">
          <a:xfrm>
            <a:off x="7567613" y="2519363"/>
            <a:ext cx="1371600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Contagem</a:t>
            </a:r>
          </a:p>
          <a:p>
            <a:pPr eaLnBrk="1" hangingPunct="1"/>
            <a:r>
              <a:rPr lang="pt-BR">
                <a:latin typeface="Calibri" pitchFamily="34" charset="0"/>
              </a:rPr>
              <a:t> Volumétrica</a:t>
            </a:r>
          </a:p>
        </p:txBody>
      </p:sp>
      <p:sp>
        <p:nvSpPr>
          <p:cNvPr id="68617" name="CaixaDeTexto 7"/>
          <p:cNvSpPr txBox="1">
            <a:spLocks noChangeArrowheads="1"/>
          </p:cNvSpPr>
          <p:nvPr/>
        </p:nvSpPr>
        <p:spPr bwMode="auto">
          <a:xfrm>
            <a:off x="3097213" y="2519363"/>
            <a:ext cx="1714500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itchFamily="34" charset="0"/>
              </a:rPr>
              <a:t>Vídeo</a:t>
            </a:r>
          </a:p>
          <a:p>
            <a:pPr algn="ctr" eaLnBrk="1" hangingPunct="1"/>
            <a:r>
              <a:rPr lang="pt-BR">
                <a:latin typeface="Calibri" pitchFamily="34" charset="0"/>
              </a:rPr>
              <a:t>Monitoramento</a:t>
            </a: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6643688" y="3286125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8619" name="Text Box 9"/>
          <p:cNvSpPr txBox="1">
            <a:spLocks noChangeArrowheads="1"/>
          </p:cNvSpPr>
          <p:nvPr/>
        </p:nvSpPr>
        <p:spPr bwMode="auto">
          <a:xfrm>
            <a:off x="576263" y="3959225"/>
            <a:ext cx="81883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Buscar maior gestão dos planos semafóricos;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Antecipar entrada de planos semafóricos em função do volume tráfego;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Aumentar fluidez do tráfego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Remotamente aumentar/diminuir tempos de verde e vermelho dos planos;</a:t>
            </a:r>
          </a:p>
        </p:txBody>
      </p:sp>
      <p:sp>
        <p:nvSpPr>
          <p:cNvPr id="68620" name="Line 11"/>
          <p:cNvSpPr>
            <a:spLocks noChangeShapeType="1"/>
          </p:cNvSpPr>
          <p:nvPr/>
        </p:nvSpPr>
        <p:spPr bwMode="auto">
          <a:xfrm>
            <a:off x="457200" y="6477000"/>
            <a:ext cx="7200900" cy="0"/>
          </a:xfrm>
          <a:prstGeom prst="line">
            <a:avLst/>
          </a:prstGeom>
          <a:noFill/>
          <a:ln w="57150" cmpd="thinThick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21" name="CaixaDeTexto 13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de cantos arredondados 10"/>
          <p:cNvSpPr/>
          <p:nvPr/>
        </p:nvSpPr>
        <p:spPr>
          <a:xfrm>
            <a:off x="0" y="1928813"/>
            <a:ext cx="9144000" cy="185737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9635" name="Text Box 12"/>
          <p:cNvSpPr txBox="1">
            <a:spLocks noChangeArrowheads="1"/>
          </p:cNvSpPr>
          <p:nvPr/>
        </p:nvSpPr>
        <p:spPr bwMode="auto">
          <a:xfrm>
            <a:off x="684213" y="333375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3200">
                <a:latin typeface="Calibri" pitchFamily="34" charset="0"/>
              </a:rPr>
              <a:t>Transporte </a:t>
            </a:r>
            <a:r>
              <a:rPr lang="pt-BR" sz="3200">
                <a:solidFill>
                  <a:srgbClr val="0070C0"/>
                </a:solidFill>
                <a:latin typeface="Calibri" pitchFamily="34" charset="0"/>
              </a:rPr>
              <a:t>Privado</a:t>
            </a:r>
          </a:p>
        </p:txBody>
      </p:sp>
      <p:sp>
        <p:nvSpPr>
          <p:cNvPr id="69636" name="CaixaDeTexto 2"/>
          <p:cNvSpPr txBox="1">
            <a:spLocks noChangeArrowheads="1"/>
          </p:cNvSpPr>
          <p:nvPr/>
        </p:nvSpPr>
        <p:spPr bwMode="auto">
          <a:xfrm>
            <a:off x="193675" y="2519363"/>
            <a:ext cx="1306513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Informação </a:t>
            </a:r>
          </a:p>
          <a:p>
            <a:pPr eaLnBrk="1" hangingPunct="1"/>
            <a:r>
              <a:rPr lang="pt-BR">
                <a:latin typeface="Calibri" pitchFamily="34" charset="0"/>
              </a:rPr>
              <a:t>ao Usuário</a:t>
            </a:r>
          </a:p>
        </p:txBody>
      </p:sp>
      <p:sp>
        <p:nvSpPr>
          <p:cNvPr id="69637" name="CaixaDeTexto 3"/>
          <p:cNvSpPr txBox="1">
            <a:spLocks noChangeArrowheads="1"/>
          </p:cNvSpPr>
          <p:nvPr/>
        </p:nvSpPr>
        <p:spPr bwMode="auto">
          <a:xfrm>
            <a:off x="1550988" y="2519363"/>
            <a:ext cx="1495425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Acompanhar</a:t>
            </a:r>
          </a:p>
          <a:p>
            <a:pPr eaLnBrk="1" hangingPunct="1"/>
            <a:r>
              <a:rPr lang="pt-BR">
                <a:latin typeface="Calibri" pitchFamily="34" charset="0"/>
              </a:rPr>
              <a:t> Viagens </a:t>
            </a:r>
          </a:p>
        </p:txBody>
      </p:sp>
      <p:sp>
        <p:nvSpPr>
          <p:cNvPr id="69638" name="CaixaDeTexto 4"/>
          <p:cNvSpPr txBox="1">
            <a:spLocks noChangeArrowheads="1"/>
          </p:cNvSpPr>
          <p:nvPr/>
        </p:nvSpPr>
        <p:spPr bwMode="auto">
          <a:xfrm>
            <a:off x="4786313" y="2519363"/>
            <a:ext cx="1357312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Informação </a:t>
            </a:r>
          </a:p>
          <a:p>
            <a:pPr eaLnBrk="1" hangingPunct="1"/>
            <a:r>
              <a:rPr lang="pt-BR">
                <a:latin typeface="Calibri" pitchFamily="34" charset="0"/>
              </a:rPr>
              <a:t>ao Condutor</a:t>
            </a:r>
          </a:p>
        </p:txBody>
      </p:sp>
      <p:sp>
        <p:nvSpPr>
          <p:cNvPr id="69639" name="CaixaDeTexto 5"/>
          <p:cNvSpPr txBox="1">
            <a:spLocks noChangeArrowheads="1"/>
          </p:cNvSpPr>
          <p:nvPr/>
        </p:nvSpPr>
        <p:spPr bwMode="auto">
          <a:xfrm>
            <a:off x="6172200" y="2519363"/>
            <a:ext cx="1354138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Semáforo</a:t>
            </a:r>
          </a:p>
          <a:p>
            <a:pPr eaLnBrk="1" hangingPunct="1"/>
            <a:r>
              <a:rPr lang="pt-BR">
                <a:latin typeface="Calibri" pitchFamily="34" charset="0"/>
              </a:rPr>
              <a:t>Centralizado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67613" y="2519363"/>
            <a:ext cx="1371600" cy="646112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Contagem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 Volumétrica</a:t>
            </a:r>
          </a:p>
        </p:txBody>
      </p:sp>
      <p:sp>
        <p:nvSpPr>
          <p:cNvPr id="69641" name="CaixaDeTexto 7"/>
          <p:cNvSpPr txBox="1">
            <a:spLocks noChangeArrowheads="1"/>
          </p:cNvSpPr>
          <p:nvPr/>
        </p:nvSpPr>
        <p:spPr bwMode="auto">
          <a:xfrm>
            <a:off x="3097213" y="2519363"/>
            <a:ext cx="1714500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>
                <a:latin typeface="Calibri" pitchFamily="34" charset="0"/>
              </a:rPr>
              <a:t>Vídeo</a:t>
            </a:r>
          </a:p>
          <a:p>
            <a:pPr algn="ctr" eaLnBrk="1" hangingPunct="1"/>
            <a:r>
              <a:rPr lang="pt-BR">
                <a:latin typeface="Calibri" pitchFamily="34" charset="0"/>
              </a:rPr>
              <a:t>Monitoramento</a:t>
            </a: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8001000" y="3286125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9643" name="Text Box 9"/>
          <p:cNvSpPr txBox="1">
            <a:spLocks noChangeArrowheads="1"/>
          </p:cNvSpPr>
          <p:nvPr/>
        </p:nvSpPr>
        <p:spPr bwMode="auto">
          <a:xfrm>
            <a:off x="558800" y="3919538"/>
            <a:ext cx="81153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Contar e classificar automaticamente veículos que trafegam na via;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Buscar informações sobre a relação Volume X Capacidade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 Enviar dados aos sistemas de informações e sistema de semafórico centralizado.</a:t>
            </a:r>
          </a:p>
        </p:txBody>
      </p:sp>
      <p:sp>
        <p:nvSpPr>
          <p:cNvPr id="69644" name="Line 11"/>
          <p:cNvSpPr>
            <a:spLocks noChangeShapeType="1"/>
          </p:cNvSpPr>
          <p:nvPr/>
        </p:nvSpPr>
        <p:spPr bwMode="auto">
          <a:xfrm>
            <a:off x="457200" y="6477000"/>
            <a:ext cx="7200900" cy="0"/>
          </a:xfrm>
          <a:prstGeom prst="line">
            <a:avLst/>
          </a:prstGeom>
          <a:noFill/>
          <a:ln w="57150" cmpd="thinThick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9645" name="CaixaDeTexto 13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tângulo de cantos arredondados 1"/>
          <p:cNvSpPr/>
          <p:nvPr/>
        </p:nvSpPr>
        <p:spPr>
          <a:xfrm>
            <a:off x="0" y="1928813"/>
            <a:ext cx="9144000" cy="18573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587890" y="2187414"/>
            <a:ext cx="1561518" cy="830997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nThick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</a:rPr>
              <a:t>Indicadores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</a:rPr>
              <a:t>Desempenho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+mn-lt"/>
              </a:rPr>
              <a:t>da Mobilidade</a:t>
            </a:r>
          </a:p>
        </p:txBody>
      </p:sp>
      <p:sp>
        <p:nvSpPr>
          <p:cNvPr id="70662" name="AutoShape 10"/>
          <p:cNvSpPr>
            <a:spLocks noChangeArrowheads="1"/>
          </p:cNvSpPr>
          <p:nvPr/>
        </p:nvSpPr>
        <p:spPr bwMode="auto">
          <a:xfrm>
            <a:off x="4143375" y="3286125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2268538" y="4005263"/>
            <a:ext cx="4445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 </a:t>
            </a:r>
            <a:r>
              <a:rPr lang="pt-BR" sz="2000" b="1">
                <a:latin typeface="Calibri" pitchFamily="34" charset="0"/>
              </a:rPr>
              <a:t>Realização do Transporte Público:</a:t>
            </a:r>
            <a:endParaRPr lang="pt-BR" sz="2000">
              <a:latin typeface="Calibri" pitchFamily="34" charset="0"/>
            </a:endParaRPr>
          </a:p>
          <a:p>
            <a:pPr eaLnBrk="1" hangingPunct="1"/>
            <a:r>
              <a:rPr lang="pt-BR" sz="2000">
                <a:latin typeface="Calibri" pitchFamily="34" charset="0"/>
              </a:rPr>
              <a:t>-Índice de cumprimento de viagens</a:t>
            </a:r>
          </a:p>
          <a:p>
            <a:pPr eaLnBrk="1" hangingPunct="1">
              <a:buFontTx/>
              <a:buChar char="-"/>
            </a:pPr>
            <a:r>
              <a:rPr lang="pt-BR" sz="2000">
                <a:latin typeface="Calibri" pitchFamily="34" charset="0"/>
              </a:rPr>
              <a:t>Índice de cumprimento de horários</a:t>
            </a:r>
          </a:p>
          <a:p>
            <a:pPr eaLnBrk="1" hangingPunct="1"/>
            <a:r>
              <a:rPr lang="pt-BR" sz="2000" b="1">
                <a:latin typeface="Calibri" pitchFamily="34" charset="0"/>
              </a:rPr>
              <a:t>Realização do Transporte Privado:</a:t>
            </a:r>
          </a:p>
          <a:p>
            <a:pPr eaLnBrk="1" hangingPunct="1"/>
            <a:r>
              <a:rPr lang="pt-BR" sz="2000" b="1">
                <a:latin typeface="Calibri" pitchFamily="34" charset="0"/>
              </a:rPr>
              <a:t>-</a:t>
            </a:r>
            <a:r>
              <a:rPr lang="pt-BR" sz="2000">
                <a:latin typeface="Calibri" pitchFamily="34" charset="0"/>
              </a:rPr>
              <a:t>Índice de congestionamento</a:t>
            </a:r>
          </a:p>
          <a:p>
            <a:pPr eaLnBrk="1" hangingPunct="1"/>
            <a:r>
              <a:rPr lang="pt-BR" sz="2000">
                <a:latin typeface="Calibri" pitchFamily="34" charset="0"/>
              </a:rPr>
              <a:t>-Índice de acidentalidade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70664" name="Line 11"/>
          <p:cNvSpPr>
            <a:spLocks noChangeShapeType="1"/>
          </p:cNvSpPr>
          <p:nvPr/>
        </p:nvSpPr>
        <p:spPr bwMode="auto">
          <a:xfrm>
            <a:off x="457200" y="6477000"/>
            <a:ext cx="7200900" cy="0"/>
          </a:xfrm>
          <a:prstGeom prst="line">
            <a:avLst/>
          </a:prstGeom>
          <a:noFill/>
          <a:ln w="57150" cmpd="thinThick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0665" name="CaixaDeTexto 13"/>
          <p:cNvSpPr txBox="1">
            <a:spLocks noChangeArrowheads="1"/>
          </p:cNvSpPr>
          <p:nvPr/>
        </p:nvSpPr>
        <p:spPr bwMode="auto">
          <a:xfrm>
            <a:off x="0" y="0"/>
            <a:ext cx="560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Gestão e Informação  para qualificar a Mobilidade Urbana</a:t>
            </a:r>
          </a:p>
        </p:txBody>
      </p:sp>
      <p:sp>
        <p:nvSpPr>
          <p:cNvPr id="70666" name="CaixaDeTexto 7"/>
          <p:cNvSpPr txBox="1">
            <a:spLocks noChangeArrowheads="1"/>
          </p:cNvSpPr>
          <p:nvPr/>
        </p:nvSpPr>
        <p:spPr bwMode="auto">
          <a:xfrm>
            <a:off x="4500563" y="342900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/>
              <a:t>exemplos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1" name="Group 41"/>
          <p:cNvGraphicFramePr>
            <a:graphicFrameLocks noGrp="1"/>
          </p:cNvGraphicFramePr>
          <p:nvPr/>
        </p:nvGraphicFramePr>
        <p:xfrm>
          <a:off x="468313" y="1052513"/>
          <a:ext cx="8280400" cy="4846638"/>
        </p:xfrm>
        <a:graphic>
          <a:graphicData uri="http://schemas.openxmlformats.org/drawingml/2006/table">
            <a:tbl>
              <a:tblPr/>
              <a:tblGrid>
                <a:gridCol w="2760662"/>
                <a:gridCol w="2759075"/>
                <a:gridCol w="2760663"/>
              </a:tblGrid>
              <a:tr h="579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Gestão da informação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Definição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Gestão da informação no Transportes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Definição das exigências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 gestores definem quais são as necessidades de informações à tomada de decisão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Quais informações deverão ser compartilhadas entre os clientes (</a:t>
                      </a:r>
                      <a:r>
                        <a:rPr kumimoji="0" lang="pt-BR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usuários, técnicos, órgãos gestores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0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Obtenção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Consiste em definir onde as informações serão obtidas, quais as fontes de dados e como elas serão organizadas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 setores forneceram a informação que precisa ser compartilhada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Distribuição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Como as informações serão distribuídas e para onde, qual sistema será utilizado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Como será feito o compartilhamento da informação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Utilização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Como será usada e compartilhada a informação e avaliar se ela está cumprindo o seu propósito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Aplicação da informação no Transportes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0" name="Text Box 8"/>
          <p:cNvSpPr txBox="1">
            <a:spLocks noChangeArrowheads="1"/>
          </p:cNvSpPr>
          <p:nvPr/>
        </p:nvSpPr>
        <p:spPr bwMode="auto">
          <a:xfrm>
            <a:off x="79375" y="88900"/>
            <a:ext cx="773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684213" y="981075"/>
            <a:ext cx="532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>
                <a:solidFill>
                  <a:srgbClr val="0000FF"/>
                </a:solidFill>
              </a:rPr>
              <a:t>Características das informações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042988" y="1844675"/>
            <a:ext cx="7343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sz="2000" b="1"/>
              <a:t>As informações devem ser precisas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sz="2000" b="1"/>
              <a:t>As informações devem estar acessíveis no tempo certo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sz="2000" b="1"/>
              <a:t>As informações devem ser úteis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755650" y="3933825"/>
            <a:ext cx="7777163" cy="180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A informação torna-se mais importante quando é </a:t>
            </a:r>
            <a:r>
              <a:rPr lang="pt-BR" b="1" u="sng">
                <a:solidFill>
                  <a:schemeClr val="bg1"/>
                </a:solidFill>
              </a:rPr>
              <a:t>utilizada para criar</a:t>
            </a:r>
          </a:p>
          <a:p>
            <a:pPr algn="ctr"/>
            <a:r>
              <a:rPr lang="pt-BR" b="1" u="sng">
                <a:solidFill>
                  <a:schemeClr val="bg1"/>
                </a:solidFill>
              </a:rPr>
              <a:t>um escopo amplo com todos os agentes e setores</a:t>
            </a:r>
            <a:r>
              <a:rPr lang="pt-BR" b="1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Isso permite que as decisões sejam tomadas de maneira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 individual pelo usuário ou de maneira estratégica pela Empresa.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9375" y="88900"/>
            <a:ext cx="773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9375" y="88900"/>
            <a:ext cx="7732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400" b="1" dirty="0"/>
              <a:t>TECNOLOGIA DE INFORMAÇÃO </a:t>
            </a:r>
            <a:r>
              <a:rPr lang="pt-BR" sz="2400" b="1" dirty="0" smtClean="0"/>
              <a:t>NA EMPRESA</a:t>
            </a:r>
            <a:endParaRPr lang="pt-BR" sz="2400" b="1" dirty="0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00063" y="785813"/>
            <a:ext cx="619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>
                <a:solidFill>
                  <a:srgbClr val="0000FF"/>
                </a:solidFill>
              </a:rPr>
              <a:t>Níveis de funcionalidade em TI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58763" y="2697163"/>
            <a:ext cx="1441450" cy="863600"/>
          </a:xfrm>
          <a:prstGeom prst="rect">
            <a:avLst/>
          </a:prstGeom>
          <a:solidFill>
            <a:srgbClr val="97EF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Estratégico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58763" y="3849688"/>
            <a:ext cx="1441450" cy="719137"/>
          </a:xfrm>
          <a:prstGeom prst="rect">
            <a:avLst/>
          </a:prstGeom>
          <a:solidFill>
            <a:srgbClr val="97EF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Tático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258763" y="4857750"/>
            <a:ext cx="1441450" cy="935038"/>
          </a:xfrm>
          <a:prstGeom prst="rect">
            <a:avLst/>
          </a:prstGeom>
          <a:solidFill>
            <a:srgbClr val="97EF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/>
              <a:t>Operacional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916113" y="2697163"/>
            <a:ext cx="15843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pt-BR"/>
              <a:t>Alto nível</a:t>
            </a:r>
          </a:p>
          <a:p>
            <a:pPr algn="ctr"/>
            <a:r>
              <a:rPr lang="pt-BR"/>
              <a:t>na </a:t>
            </a:r>
          </a:p>
          <a:p>
            <a:pPr algn="ctr"/>
            <a:r>
              <a:rPr lang="pt-BR"/>
              <a:t>organização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3643313" y="2697163"/>
            <a:ext cx="15843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pt-BR" dirty="0"/>
              <a:t>Intervalo de</a:t>
            </a:r>
          </a:p>
          <a:p>
            <a:pPr algn="ctr"/>
            <a:r>
              <a:rPr lang="pt-BR" dirty="0"/>
              <a:t>tempo longo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5372100" y="2697163"/>
            <a:ext cx="15843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pt-BR"/>
              <a:t>Menos</a:t>
            </a:r>
          </a:p>
          <a:p>
            <a:pPr algn="ctr"/>
            <a:r>
              <a:rPr lang="pt-BR"/>
              <a:t>detalhista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7100888" y="2697163"/>
            <a:ext cx="15843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pt-BR"/>
              <a:t>Altamente</a:t>
            </a:r>
          </a:p>
          <a:p>
            <a:pPr algn="ctr"/>
            <a:r>
              <a:rPr lang="pt-BR"/>
              <a:t>analítico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7100888" y="4857750"/>
            <a:ext cx="1584325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pt-BR"/>
              <a:t>Transacional</a:t>
            </a:r>
          </a:p>
          <a:p>
            <a:pPr algn="ctr"/>
            <a:r>
              <a:rPr lang="pt-BR"/>
              <a:t>em </a:t>
            </a:r>
          </a:p>
          <a:p>
            <a:pPr algn="ctr"/>
            <a:r>
              <a:rPr lang="pt-BR"/>
              <a:t>essência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5372100" y="4857750"/>
            <a:ext cx="1584325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pt-BR"/>
              <a:t>Mais</a:t>
            </a:r>
          </a:p>
          <a:p>
            <a:pPr algn="ctr"/>
            <a:r>
              <a:rPr lang="pt-BR"/>
              <a:t>detalhes</a:t>
            </a:r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3643313" y="4857750"/>
            <a:ext cx="1584325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pt-BR"/>
              <a:t>Intervalo de</a:t>
            </a:r>
          </a:p>
          <a:p>
            <a:pPr algn="ctr"/>
            <a:r>
              <a:rPr lang="pt-BR"/>
              <a:t>tempo curto</a:t>
            </a:r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1916113" y="4857750"/>
            <a:ext cx="1584325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pt-BR"/>
              <a:t>Nível baixo</a:t>
            </a:r>
          </a:p>
          <a:p>
            <a:pPr algn="ctr"/>
            <a:r>
              <a:rPr lang="pt-BR"/>
              <a:t>na</a:t>
            </a:r>
          </a:p>
          <a:p>
            <a:pPr algn="ctr"/>
            <a:r>
              <a:rPr lang="pt-BR"/>
              <a:t>organização</a:t>
            </a:r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708275" y="3776663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4451350" y="3762375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6164263" y="3776663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7964488" y="3776663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9" name="Text Box 5"/>
          <p:cNvSpPr txBox="1">
            <a:spLocks noChangeArrowheads="1"/>
          </p:cNvSpPr>
          <p:nvPr/>
        </p:nvSpPr>
        <p:spPr bwMode="auto">
          <a:xfrm>
            <a:off x="857250" y="1428750"/>
            <a:ext cx="77771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>
                <a:solidFill>
                  <a:srgbClr val="0000FF"/>
                </a:solidFill>
              </a:rPr>
              <a:t>Os sistemas de TI podem ser segmentados de acordo com os níveis de planejamento nos quais se concentram, isto é,  com o nível de decisões para os quais serão utilizados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468313" y="908050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000" b="1">
                <a:solidFill>
                  <a:srgbClr val="0000FF"/>
                </a:solidFill>
              </a:rPr>
              <a:t>Sistema de informações </a:t>
            </a:r>
            <a:r>
              <a:rPr lang="pt-BR" sz="2000" b="1">
                <a:solidFill>
                  <a:srgbClr val="0000FF"/>
                </a:solidFill>
                <a:sym typeface="Symbol" pitchFamily="18" charset="2"/>
              </a:rPr>
              <a:t> apoio à decisão</a:t>
            </a: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611188" y="1700213"/>
            <a:ext cx="80645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b="1"/>
              <a:t> Servem para apoiar atividades </a:t>
            </a:r>
            <a:r>
              <a:rPr lang="pt-BR" b="1">
                <a:solidFill>
                  <a:srgbClr val="FF0000"/>
                </a:solidFill>
              </a:rPr>
              <a:t>operacionais, táticas </a:t>
            </a:r>
            <a:r>
              <a:rPr lang="pt-BR" b="1"/>
              <a:t>ou</a:t>
            </a:r>
            <a:r>
              <a:rPr lang="pt-BR" b="1">
                <a:solidFill>
                  <a:srgbClr val="FF0000"/>
                </a:solidFill>
              </a:rPr>
              <a:t> estratégicas </a:t>
            </a:r>
            <a:r>
              <a:rPr lang="pt-BR" b="1"/>
              <a:t>com diferentes graus de complexidade;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b="1"/>
              <a:t> </a:t>
            </a:r>
            <a:r>
              <a:rPr lang="pt-BR" b="1">
                <a:solidFill>
                  <a:srgbClr val="FF6600"/>
                </a:solidFill>
              </a:rPr>
              <a:t>operacionais</a:t>
            </a:r>
            <a:r>
              <a:rPr lang="pt-BR" b="1"/>
              <a:t> </a:t>
            </a:r>
            <a:r>
              <a:rPr lang="pt-BR" b="1">
                <a:sym typeface="Symbol" pitchFamily="18" charset="2"/>
              </a:rPr>
              <a:t> atividades rotineiras, programação e controle de veículos e pessoal, gestão de manutenção, etc ...;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b="1">
                <a:sym typeface="Symbol" pitchFamily="18" charset="2"/>
              </a:rPr>
              <a:t> </a:t>
            </a:r>
            <a:r>
              <a:rPr lang="pt-BR" b="1">
                <a:solidFill>
                  <a:srgbClr val="FF6600"/>
                </a:solidFill>
                <a:sym typeface="Symbol" pitchFamily="18" charset="2"/>
              </a:rPr>
              <a:t>táticas e estratégicas</a:t>
            </a:r>
            <a:r>
              <a:rPr lang="pt-BR" b="1">
                <a:sym typeface="Symbol" pitchFamily="18" charset="2"/>
              </a:rPr>
              <a:t>: localização de garagens, análise de redes, análise de itinerários, gestão de consórcios operacionais etc ...;</a:t>
            </a:r>
          </a:p>
          <a:p>
            <a:pPr eaLnBrk="1" hangingPunct="1">
              <a:spcBef>
                <a:spcPct val="50000"/>
              </a:spcBef>
            </a:pPr>
            <a:endParaRPr lang="pt-BR" b="1">
              <a:sym typeface="Symbol" pitchFamily="18" charset="2"/>
            </a:endParaRP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b="1">
                <a:sym typeface="Symbol" pitchFamily="18" charset="2"/>
              </a:rPr>
              <a:t> </a:t>
            </a:r>
            <a:r>
              <a:rPr lang="pt-BR" sz="1600" b="1">
                <a:sym typeface="Symbol" pitchFamily="18" charset="2"/>
              </a:rPr>
              <a:t>ferramentas com escopo operacional devem estar inteiramente conectadas com o sistema transacional, de modo que os </a:t>
            </a:r>
            <a:r>
              <a:rPr lang="pt-BR" sz="1600" b="1" i="1">
                <a:sym typeface="Symbol" pitchFamily="18" charset="2"/>
              </a:rPr>
              <a:t>inputs</a:t>
            </a:r>
            <a:r>
              <a:rPr lang="pt-BR" sz="1600" b="1">
                <a:sym typeface="Symbol" pitchFamily="18" charset="2"/>
              </a:rPr>
              <a:t> sejam informações atualizadas e no formato adequado;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1600" b="1">
                <a:sym typeface="Symbol" pitchFamily="18" charset="2"/>
              </a:rPr>
              <a:t> independente do tipo de ferramenta, exige-se que o nível de </a:t>
            </a:r>
            <a:r>
              <a:rPr lang="pt-BR" sz="1600" b="1" i="1">
                <a:sym typeface="Symbol" pitchFamily="18" charset="2"/>
              </a:rPr>
              <a:t>expertise</a:t>
            </a:r>
            <a:r>
              <a:rPr lang="pt-BR" sz="1600" b="1">
                <a:sym typeface="Symbol" pitchFamily="18" charset="2"/>
              </a:rPr>
              <a:t> dos usuários seja elevado, para lidar com dificuldades de implementação e utilização.</a:t>
            </a:r>
          </a:p>
        </p:txBody>
      </p:sp>
      <p:sp>
        <p:nvSpPr>
          <p:cNvPr id="11268" name="Retângulo 29"/>
          <p:cNvSpPr>
            <a:spLocks noChangeArrowheads="1"/>
          </p:cNvSpPr>
          <p:nvPr/>
        </p:nvSpPr>
        <p:spPr bwMode="auto">
          <a:xfrm>
            <a:off x="0" y="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/>
              <a:t>TECNOLOGIA DE INFORMAÇÃO EM TRANSPORTE  PASSAGEIROS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3014</Words>
  <Application>Microsoft Office PowerPoint</Application>
  <PresentationFormat>Apresentação na tela (4:3)</PresentationFormat>
  <Paragraphs>531</Paragraphs>
  <Slides>56</Slides>
  <Notes>5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3" baseType="lpstr">
      <vt:lpstr>Arial</vt:lpstr>
      <vt:lpstr>Calibri</vt:lpstr>
      <vt:lpstr>Symbol</vt:lpstr>
      <vt:lpstr>Wingdings</vt:lpstr>
      <vt:lpstr>AvantGarde Bk BT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Etapas de um sistema de gestão operacional</vt:lpstr>
      <vt:lpstr>Sistema de gestão operacional eficiente</vt:lpstr>
      <vt:lpstr>Sistema de gestão operacional eficiente</vt:lpstr>
      <vt:lpstr>Sistema de gestão operacional </vt:lpstr>
      <vt:lpstr>Sistema de gestão operacional </vt:lpstr>
      <vt:lpstr>Controle operacional on-line</vt:lpstr>
      <vt:lpstr>Controle operacional on-line</vt:lpstr>
      <vt:lpstr>NOVAS SOLUÇÕES TECNOLÓGICAS, TENDÊNCIAS E BENEFÍCIOS</vt:lpstr>
      <vt:lpstr>O que são Sistemas Inteligentes de Transporte?</vt:lpstr>
      <vt:lpstr>Padronização da Troca de Informações entre Equipamentos </vt:lpstr>
      <vt:lpstr>Sistemas AVL(i)</vt:lpstr>
      <vt:lpstr>CONCEITO</vt:lpstr>
      <vt:lpstr>APLICAÇÕES NO TRANSPORTE PÚBLICO</vt:lpstr>
      <vt:lpstr>APLICAÇÕES NO TRANSPORTE PÚBLICO</vt:lpstr>
      <vt:lpstr>CONFIGURAÇÃO AVL</vt:lpstr>
      <vt:lpstr>GPS APLICADO AO AVL</vt:lpstr>
      <vt:lpstr>GPS APLICADO AO AVL</vt:lpstr>
      <vt:lpstr>Aplicação do AVL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Sistema de Informação ao Usuário</vt:lpstr>
      <vt:lpstr>Apresentação do PowerPoint</vt:lpstr>
      <vt:lpstr>Apresentação do PowerPoint</vt:lpstr>
      <vt:lpstr>Apresentação do PowerPoint</vt:lpstr>
      <vt:lpstr>Visualização de Imagens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Rio Grande Energia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Fernanda David Weber</cp:lastModifiedBy>
  <cp:revision>112</cp:revision>
  <cp:lastPrinted>2012-05-14T14:52:04Z</cp:lastPrinted>
  <dcterms:created xsi:type="dcterms:W3CDTF">2003-10-08T12:08:20Z</dcterms:created>
  <dcterms:modified xsi:type="dcterms:W3CDTF">2012-05-14T16:36:20Z</dcterms:modified>
</cp:coreProperties>
</file>